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75" r:id="rId9"/>
    <p:sldId id="276" r:id="rId10"/>
    <p:sldId id="277" r:id="rId11"/>
    <p:sldId id="278" r:id="rId12"/>
    <p:sldId id="281" r:id="rId13"/>
    <p:sldId id="280" r:id="rId14"/>
    <p:sldId id="263" r:id="rId15"/>
    <p:sldId id="279" r:id="rId16"/>
    <p:sldId id="264" r:id="rId17"/>
    <p:sldId id="265" r:id="rId18"/>
    <p:sldId id="266" r:id="rId19"/>
    <p:sldId id="267" r:id="rId20"/>
    <p:sldId id="268" r:id="rId21"/>
    <p:sldId id="269" r:id="rId22"/>
    <p:sldId id="270" r:id="rId23"/>
    <p:sldId id="271" r:id="rId24"/>
    <p:sldId id="272" r:id="rId25"/>
    <p:sldId id="273" r:id="rId26"/>
    <p:sldId id="274" r:id="rId27"/>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 wzorca tytułu</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 wzorca tytułu</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 wzorca tytułu</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 wzorca tytułu</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daty 2"/>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 wzorca tytułu</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 wzorca tytułu</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03.11.2022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 wzorca tytułu</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21E02-25CB-4963-84BC-0813985E7D90}" type="datetimeFigureOut">
              <a:rPr lang="pl-PL" smtClean="0"/>
              <a:pPr/>
              <a:t>03.11.2022</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B7C76-EFF2-4CD8-A475-4750F11B4BC6}"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857224" y="5214950"/>
            <a:ext cx="7772400" cy="1285884"/>
          </a:xfrm>
        </p:spPr>
        <p:txBody>
          <a:bodyPr>
            <a:normAutofit fontScale="90000"/>
          </a:bodyPr>
          <a:lstStyle/>
          <a:p>
            <a:r>
              <a:rPr lang="pl-PL" sz="2400" dirty="0" smtClean="0">
                <a:solidFill>
                  <a:schemeClr val="bg1">
                    <a:lumMod val="50000"/>
                  </a:schemeClr>
                </a:solidFill>
              </a:rPr>
              <a:t>                      </a:t>
            </a:r>
            <a:br>
              <a:rPr lang="pl-PL" sz="2400" dirty="0" smtClean="0">
                <a:solidFill>
                  <a:schemeClr val="bg1">
                    <a:lumMod val="50000"/>
                  </a:schemeClr>
                </a:solidFill>
              </a:rPr>
            </a:br>
            <a:r>
              <a:rPr lang="pl-PL" sz="2200" dirty="0" smtClean="0">
                <a:solidFill>
                  <a:schemeClr val="bg1">
                    <a:lumMod val="50000"/>
                  </a:schemeClr>
                </a:solidFill>
              </a:rPr>
              <a:t>Akcja KA1, Edukacja szkolna, Mobilność kadry </a:t>
            </a:r>
            <a:br>
              <a:rPr lang="pl-PL" sz="2200" dirty="0" smtClean="0">
                <a:solidFill>
                  <a:schemeClr val="bg1">
                    <a:lumMod val="50000"/>
                  </a:schemeClr>
                </a:solidFill>
              </a:rPr>
            </a:br>
            <a:r>
              <a:rPr lang="pl-PL" sz="2200" dirty="0" smtClean="0">
                <a:solidFill>
                  <a:schemeClr val="bg1">
                    <a:lumMod val="50000"/>
                  </a:schemeClr>
                </a:solidFill>
              </a:rPr>
              <a:t>i edukacji szkolnej: „THE VISION OF MODERN SCHOOL – CREATING STUDENTS’ KEY COMPETENCIES</a:t>
            </a:r>
            <a:r>
              <a:rPr lang="pl-PL" sz="2400" dirty="0" smtClean="0">
                <a:solidFill>
                  <a:schemeClr val="bg1">
                    <a:lumMod val="50000"/>
                  </a:schemeClr>
                </a:solidFill>
              </a:rPr>
              <a:t>" </a:t>
            </a:r>
            <a:r>
              <a:rPr lang="pl-PL" sz="2700" dirty="0" smtClean="0"/>
              <a:t/>
            </a:r>
            <a:br>
              <a:rPr lang="pl-PL" sz="2700" dirty="0" smtClean="0"/>
            </a:br>
            <a:endParaRPr lang="pl-PL" sz="2700" dirty="0"/>
          </a:p>
        </p:txBody>
      </p:sp>
      <p:sp>
        <p:nvSpPr>
          <p:cNvPr id="3" name="Podtytuł 2"/>
          <p:cNvSpPr>
            <a:spLocks noGrp="1"/>
          </p:cNvSpPr>
          <p:nvPr>
            <p:ph type="subTitle" idx="1"/>
          </p:nvPr>
        </p:nvSpPr>
        <p:spPr>
          <a:xfrm>
            <a:off x="1500166" y="357166"/>
            <a:ext cx="6400800" cy="1752600"/>
          </a:xfrm>
        </p:spPr>
        <p:txBody>
          <a:bodyPr>
            <a:normAutofit fontScale="70000" lnSpcReduction="20000"/>
          </a:bodyPr>
          <a:lstStyle/>
          <a:p>
            <a:r>
              <a:rPr lang="pl-PL" b="1" dirty="0" smtClean="0"/>
              <a:t>„WIZJA NOWOCZESNEJ SZKOŁY – KSZTAŁTOWANIE </a:t>
            </a:r>
            <a:br>
              <a:rPr lang="pl-PL" b="1" dirty="0" smtClean="0"/>
            </a:br>
            <a:r>
              <a:rPr lang="pl-PL" b="1" dirty="0" smtClean="0"/>
              <a:t>U UCZNIÓW KOMPETENCJI KLUCZOWYCH”</a:t>
            </a:r>
          </a:p>
          <a:p>
            <a:r>
              <a:rPr lang="pl-PL" b="1" dirty="0" smtClean="0"/>
              <a:t>Szkoła Podstawowa nr 2 im. Jana Pawła II  </a:t>
            </a:r>
            <a:br>
              <a:rPr lang="pl-PL" b="1" dirty="0" smtClean="0"/>
            </a:br>
            <a:r>
              <a:rPr lang="pl-PL" b="1" dirty="0" smtClean="0"/>
              <a:t>Europejska mobilność Finlandia 15-21 sierpnia 2022r.</a:t>
            </a:r>
          </a:p>
          <a:p>
            <a:endParaRPr lang="pl-PL" dirty="0" smtClean="0"/>
          </a:p>
          <a:p>
            <a:endParaRPr lang="pl-PL" dirty="0"/>
          </a:p>
        </p:txBody>
      </p:sp>
      <p:pic>
        <p:nvPicPr>
          <p:cNvPr id="1026" name="Picture 2"/>
          <p:cNvPicPr>
            <a:picLocks noChangeAspect="1" noChangeArrowheads="1"/>
          </p:cNvPicPr>
          <p:nvPr/>
        </p:nvPicPr>
        <p:blipFill>
          <a:blip r:embed="rId2"/>
          <a:srcRect/>
          <a:stretch>
            <a:fillRect/>
          </a:stretch>
        </p:blipFill>
        <p:spPr bwMode="auto">
          <a:xfrm>
            <a:off x="7215206" y="6072206"/>
            <a:ext cx="1371600" cy="541337"/>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85720" y="5143512"/>
            <a:ext cx="2000264" cy="611308"/>
          </a:xfrm>
          <a:prstGeom prst="rect">
            <a:avLst/>
          </a:prstGeom>
          <a:noFill/>
          <a:ln w="9525">
            <a:noFill/>
            <a:miter lim="800000"/>
            <a:headEnd/>
            <a:tailEnd/>
          </a:ln>
          <a:effectLst/>
        </p:spPr>
      </p:pic>
      <p:pic>
        <p:nvPicPr>
          <p:cNvPr id="4" name="Obraz 3" descr="przed szkołą.JPG"/>
          <p:cNvPicPr>
            <a:picLocks noChangeAspect="1"/>
          </p:cNvPicPr>
          <p:nvPr/>
        </p:nvPicPr>
        <p:blipFill>
          <a:blip r:embed="rId4" cstate="print"/>
          <a:stretch>
            <a:fillRect/>
          </a:stretch>
        </p:blipFill>
        <p:spPr>
          <a:xfrm>
            <a:off x="1500166" y="1571612"/>
            <a:ext cx="6215106" cy="371477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pPr algn="l"/>
            <a:r>
              <a:rPr lang="pl-PL" sz="1800" dirty="0" smtClean="0">
                <a:solidFill>
                  <a:schemeClr val="tx2">
                    <a:lumMod val="60000"/>
                    <a:lumOff val="40000"/>
                  </a:schemeClr>
                </a:solidFill>
              </a:rPr>
              <a:t>Środki edukacyjne. </a:t>
            </a:r>
            <a:r>
              <a:rPr lang="pl-PL" sz="1800" dirty="0" smtClean="0"/>
              <a:t>Mieliśmy sposobność obserwować całe spektrum zajęć </a:t>
            </a:r>
            <a:br>
              <a:rPr lang="pl-PL" sz="1800" dirty="0" smtClean="0"/>
            </a:br>
            <a:r>
              <a:rPr lang="pl-PL" sz="1800" dirty="0" smtClean="0"/>
              <a:t>z przedmiotów bazowych. Niesamowite wrażenie wywarła na nas zawartość merytoryczna książek. Dzieci w Finlandii uczą się, jak dobrze i ekonomicznie prowadzić dom. Jest to jeden z najpopularniejszych przedmiotów wybieranych przez uczniów </a:t>
            </a:r>
            <a:br>
              <a:rPr lang="pl-PL" sz="1800" dirty="0" smtClean="0"/>
            </a:br>
            <a:r>
              <a:rPr lang="pl-PL" sz="1800" dirty="0" smtClean="0"/>
              <a:t>w ramach zajęć fakultatywnych. Spory nacisk kładzie się również na tolerancję, akceptację odmienności przez zrozumienie i poszanowanie drugiego człowieka.</a:t>
            </a:r>
            <a:endParaRPr lang="pl-PL" sz="1800" dirty="0"/>
          </a:p>
        </p:txBody>
      </p:sp>
      <p:pic>
        <p:nvPicPr>
          <p:cNvPr id="5" name="Symbol zastępczy zawartości 4" descr="Dzień drugi (20).JPG"/>
          <p:cNvPicPr>
            <a:picLocks noGrp="1" noChangeAspect="1"/>
          </p:cNvPicPr>
          <p:nvPr>
            <p:ph idx="1"/>
          </p:nvPr>
        </p:nvPicPr>
        <p:blipFill>
          <a:blip r:embed="rId2" cstate="print"/>
          <a:stretch>
            <a:fillRect/>
          </a:stretch>
        </p:blipFill>
        <p:spPr>
          <a:xfrm>
            <a:off x="4500562" y="1714488"/>
            <a:ext cx="4429155" cy="2643206"/>
          </a:xfrm>
        </p:spPr>
      </p:pic>
      <p:pic>
        <p:nvPicPr>
          <p:cNvPr id="6" name="Obraz 5" descr="Dzień drugi (5).JPG"/>
          <p:cNvPicPr>
            <a:picLocks noChangeAspect="1"/>
          </p:cNvPicPr>
          <p:nvPr/>
        </p:nvPicPr>
        <p:blipFill>
          <a:blip r:embed="rId3" cstate="print"/>
          <a:stretch>
            <a:fillRect/>
          </a:stretch>
        </p:blipFill>
        <p:spPr>
          <a:xfrm>
            <a:off x="214282" y="1714488"/>
            <a:ext cx="4071966" cy="2643206"/>
          </a:xfrm>
          <a:prstGeom prst="rect">
            <a:avLst/>
          </a:prstGeom>
        </p:spPr>
      </p:pic>
      <p:pic>
        <p:nvPicPr>
          <p:cNvPr id="7" name="Obraz 6" descr="IMG-20220817-WA0039.jpg"/>
          <p:cNvPicPr>
            <a:picLocks noChangeAspect="1"/>
          </p:cNvPicPr>
          <p:nvPr/>
        </p:nvPicPr>
        <p:blipFill>
          <a:blip r:embed="rId4" cstate="print"/>
          <a:stretch>
            <a:fillRect/>
          </a:stretch>
        </p:blipFill>
        <p:spPr>
          <a:xfrm>
            <a:off x="214282" y="4500546"/>
            <a:ext cx="1714494" cy="2214602"/>
          </a:xfrm>
          <a:prstGeom prst="rect">
            <a:avLst/>
          </a:prstGeom>
        </p:spPr>
      </p:pic>
      <p:pic>
        <p:nvPicPr>
          <p:cNvPr id="8" name="Obraz 7" descr="Dzień drugi (21).JPG"/>
          <p:cNvPicPr>
            <a:picLocks noChangeAspect="1"/>
          </p:cNvPicPr>
          <p:nvPr/>
        </p:nvPicPr>
        <p:blipFill>
          <a:blip r:embed="rId5" cstate="print"/>
          <a:stretch>
            <a:fillRect/>
          </a:stretch>
        </p:blipFill>
        <p:spPr>
          <a:xfrm>
            <a:off x="2071670" y="4500571"/>
            <a:ext cx="3500462" cy="2214578"/>
          </a:xfrm>
          <a:prstGeom prst="rect">
            <a:avLst/>
          </a:prstGeom>
        </p:spPr>
      </p:pic>
      <p:pic>
        <p:nvPicPr>
          <p:cNvPr id="9" name="Obraz 8" descr="Dzień drugi (13).JPG"/>
          <p:cNvPicPr>
            <a:picLocks noChangeAspect="1"/>
          </p:cNvPicPr>
          <p:nvPr/>
        </p:nvPicPr>
        <p:blipFill>
          <a:blip r:embed="rId6" cstate="print"/>
          <a:stretch>
            <a:fillRect/>
          </a:stretch>
        </p:blipFill>
        <p:spPr>
          <a:xfrm>
            <a:off x="5715008" y="4500570"/>
            <a:ext cx="3214710" cy="221457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500042"/>
            <a:ext cx="8229600" cy="1143000"/>
          </a:xfrm>
        </p:spPr>
        <p:txBody>
          <a:bodyPr>
            <a:noAutofit/>
          </a:bodyPr>
          <a:lstStyle/>
          <a:p>
            <a:pPr algn="l"/>
            <a:r>
              <a:rPr lang="pl-PL" sz="1800" dirty="0" smtClean="0">
                <a:solidFill>
                  <a:schemeClr val="tx2">
                    <a:lumMod val="60000"/>
                    <a:lumOff val="40000"/>
                  </a:schemeClr>
                </a:solidFill>
              </a:rPr>
              <a:t>Pod lupą </a:t>
            </a:r>
            <a:r>
              <a:rPr lang="pl-PL" sz="1800" dirty="0" err="1" smtClean="0">
                <a:solidFill>
                  <a:schemeClr val="tx2">
                    <a:lumMod val="60000"/>
                    <a:lumOff val="40000"/>
                  </a:schemeClr>
                </a:solidFill>
              </a:rPr>
              <a:t>pegagoga</a:t>
            </a:r>
            <a:r>
              <a:rPr lang="pl-PL" sz="1800" dirty="0" smtClean="0">
                <a:solidFill>
                  <a:schemeClr val="tx2">
                    <a:lumMod val="60000"/>
                    <a:lumOff val="40000"/>
                  </a:schemeClr>
                </a:solidFill>
              </a:rPr>
              <a:t>. </a:t>
            </a:r>
            <a:r>
              <a:rPr lang="pl-PL" sz="1800" dirty="0" smtClean="0"/>
              <a:t>Wiele rzeczy wzbudzało w nas refleksję, skąd uczniowie fińscy uzyskują tak wysokie wyniki. Zachwyciła nas wszechobecna cisza na korytarzach, </a:t>
            </a:r>
            <a:br>
              <a:rPr lang="pl-PL" sz="1800" dirty="0" smtClean="0"/>
            </a:br>
            <a:r>
              <a:rPr lang="pl-PL" sz="1800" dirty="0" smtClean="0"/>
              <a:t>w otoczeniu szkoły, w salach lekcyjnych. Uczniowie spędzają przerwy na spokojnych rozmowach, w szkole nie występuje nadmiar bodźców, co sprzyja koncentracji </a:t>
            </a:r>
            <a:br>
              <a:rPr lang="pl-PL" sz="1800" dirty="0" smtClean="0"/>
            </a:br>
            <a:r>
              <a:rPr lang="pl-PL" sz="1800" dirty="0" smtClean="0"/>
              <a:t>i przyswajaniu wiedzy. Pogłębianie technik koncentracji, kształcenia pamięci, budowania motywacji, dyskutowania i krytycznego myślenia wpływa korzystnie </a:t>
            </a:r>
            <a:br>
              <a:rPr lang="pl-PL" sz="1800" dirty="0" smtClean="0"/>
            </a:br>
            <a:r>
              <a:rPr lang="pl-PL" sz="1800" dirty="0" smtClean="0"/>
              <a:t>na kształcenia kompetencji kluczowych u uczniów.  Istotnie ważną rzeczą w fińskich szkołach jest zwracanie uwagi na dobre samopoczucie dzieci.</a:t>
            </a:r>
            <a:endParaRPr lang="pl-PL" sz="1800" dirty="0">
              <a:solidFill>
                <a:schemeClr val="tx2">
                  <a:lumMod val="60000"/>
                  <a:lumOff val="40000"/>
                </a:schemeClr>
              </a:solidFill>
            </a:endParaRPr>
          </a:p>
        </p:txBody>
      </p:sp>
      <p:pic>
        <p:nvPicPr>
          <p:cNvPr id="4" name="Symbol zastępczy zawartości 3" descr="Dzień trzeci (131).JPG"/>
          <p:cNvPicPr>
            <a:picLocks noGrp="1" noChangeAspect="1"/>
          </p:cNvPicPr>
          <p:nvPr>
            <p:ph idx="1"/>
          </p:nvPr>
        </p:nvPicPr>
        <p:blipFill>
          <a:blip r:embed="rId2" cstate="print"/>
          <a:stretch>
            <a:fillRect/>
          </a:stretch>
        </p:blipFill>
        <p:spPr>
          <a:xfrm>
            <a:off x="1000100" y="2214554"/>
            <a:ext cx="6788944" cy="4525963"/>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l"/>
            <a:r>
              <a:rPr lang="pl-PL" sz="1800" dirty="0" smtClean="0">
                <a:solidFill>
                  <a:schemeClr val="tx2">
                    <a:lumMod val="60000"/>
                    <a:lumOff val="40000"/>
                  </a:schemeClr>
                </a:solidFill>
              </a:rPr>
              <a:t>W zdrowym ciele – zdrowy duch. </a:t>
            </a:r>
            <a:r>
              <a:rPr lang="pl-PL" sz="1800" dirty="0" err="1" smtClean="0"/>
              <a:t>Donnerska</a:t>
            </a:r>
            <a:r>
              <a:rPr lang="pl-PL" sz="1800" dirty="0" smtClean="0"/>
              <a:t> </a:t>
            </a:r>
            <a:r>
              <a:rPr lang="pl-PL" sz="1800" dirty="0" err="1" smtClean="0"/>
              <a:t>skolan</a:t>
            </a:r>
            <a:r>
              <a:rPr lang="pl-PL" sz="1800" dirty="0" smtClean="0"/>
              <a:t>, to szkoła ze świetną bazą sportowo-rekreacyjną. Nauczyciele kładą nacisk na hartowanie uczniów, którzy większość lekcji wychowania fizycznego spędzają na zewnątrz. Do późnej jesieni rozgrywki zespołowe na boiskach szkolnych, a w porze zimowej w ramach lekcji wychowania fizycznego jazda na łyżwach, jazda na </a:t>
            </a:r>
            <a:r>
              <a:rPr lang="pl-PL" sz="1800" dirty="0" smtClean="0"/>
              <a:t>nartach czy nawet łowienie ryb pod lodem.</a:t>
            </a:r>
            <a:endParaRPr lang="pl-PL" sz="1800" dirty="0">
              <a:solidFill>
                <a:schemeClr val="tx2">
                  <a:lumMod val="60000"/>
                  <a:lumOff val="40000"/>
                </a:schemeClr>
              </a:solidFill>
            </a:endParaRPr>
          </a:p>
        </p:txBody>
      </p:sp>
      <p:pic>
        <p:nvPicPr>
          <p:cNvPr id="4" name="Symbol zastępczy zawartości 3" descr="Dzień drugi (26).JPG"/>
          <p:cNvPicPr>
            <a:picLocks noGrp="1" noChangeAspect="1"/>
          </p:cNvPicPr>
          <p:nvPr>
            <p:ph idx="1"/>
          </p:nvPr>
        </p:nvPicPr>
        <p:blipFill>
          <a:blip r:embed="rId2" cstate="print"/>
          <a:stretch>
            <a:fillRect/>
          </a:stretch>
        </p:blipFill>
        <p:spPr>
          <a:xfrm>
            <a:off x="785786" y="1571612"/>
            <a:ext cx="7500990" cy="500066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714356"/>
            <a:ext cx="8229600" cy="1143000"/>
          </a:xfrm>
        </p:spPr>
        <p:txBody>
          <a:bodyPr>
            <a:normAutofit fontScale="90000"/>
          </a:bodyPr>
          <a:lstStyle/>
          <a:p>
            <a:pPr algn="l"/>
            <a:r>
              <a:rPr lang="pl-PL" sz="1800" dirty="0" smtClean="0">
                <a:solidFill>
                  <a:schemeClr val="tx2">
                    <a:lumMod val="60000"/>
                    <a:lumOff val="40000"/>
                  </a:schemeClr>
                </a:solidFill>
              </a:rPr>
              <a:t>O</a:t>
            </a:r>
            <a:r>
              <a:rPr lang="fi-FI" sz="1800" dirty="0" smtClean="0">
                <a:solidFill>
                  <a:schemeClr val="tx2">
                    <a:lumMod val="60000"/>
                    <a:lumOff val="40000"/>
                  </a:schemeClr>
                </a:solidFill>
              </a:rPr>
              <a:t>pettaja</a:t>
            </a:r>
            <a:r>
              <a:rPr lang="pl-PL" sz="1800" dirty="0" smtClean="0">
                <a:solidFill>
                  <a:schemeClr val="tx2">
                    <a:lumMod val="60000"/>
                    <a:lumOff val="40000"/>
                  </a:schemeClr>
                </a:solidFill>
              </a:rPr>
              <a:t> – czyli nauczyciel. </a:t>
            </a:r>
            <a:r>
              <a:rPr lang="pl-PL" sz="1800" dirty="0" smtClean="0"/>
              <a:t>Być nauczycielem </a:t>
            </a:r>
            <a:r>
              <a:rPr lang="pl-PL" sz="1800" dirty="0" smtClean="0"/>
              <a:t>w Finlandii to wielki </a:t>
            </a:r>
            <a:r>
              <a:rPr lang="pl-PL" sz="1800" dirty="0" smtClean="0"/>
              <a:t>zaszczyt, ale </a:t>
            </a:r>
            <a:r>
              <a:rPr lang="pl-PL" sz="1800" dirty="0" smtClean="0"/>
              <a:t>też olbrzymie wymagania stawiane studentom. Do zawodu </a:t>
            </a:r>
            <a:r>
              <a:rPr lang="pl-PL" sz="1800" dirty="0" smtClean="0"/>
              <a:t>trafia </a:t>
            </a:r>
            <a:r>
              <a:rPr lang="pl-PL" sz="1800" dirty="0" smtClean="0"/>
              <a:t>tylko </a:t>
            </a:r>
            <a:r>
              <a:rPr lang="pl-PL" sz="1800" dirty="0" smtClean="0"/>
              <a:t>część chętnych, najlepsi. Studia trwają około 5 lat. Istnieje wielka „niepodległość” jeśli chodzi o stosowane metody nauczania w szkołach przez nauczycieli. Nie ma też ram, aby badać umiejętności i kompetencje środowiska nauczycielskiego. Istnieje mała rotacja nauczycieli pomiędzy szkołami. Fińscy pedagodzy chętnie dzielą się doświadczeniem. </a:t>
            </a:r>
            <a:r>
              <a:rPr lang="pl-PL" sz="1800" dirty="0" smtClean="0"/>
              <a:t>Wszyscy </a:t>
            </a:r>
            <a:r>
              <a:rPr lang="pl-PL" sz="1800" dirty="0" smtClean="0"/>
              <a:t>podkreślają jednak </a:t>
            </a:r>
            <a:r>
              <a:rPr lang="pl-PL" sz="1800" dirty="0" smtClean="0"/>
              <a:t>jak </a:t>
            </a:r>
            <a:r>
              <a:rPr lang="pl-PL" sz="1800" dirty="0" smtClean="0"/>
              <a:t>ważne </a:t>
            </a:r>
            <a:r>
              <a:rPr lang="pl-PL" sz="1800" dirty="0" smtClean="0"/>
              <a:t>jest zachowanie równowagi pomiędzy życiem zawodowym i prywatnym</a:t>
            </a:r>
            <a:r>
              <a:rPr lang="pl-PL" sz="1800" dirty="0" smtClean="0"/>
              <a:t>. </a:t>
            </a:r>
            <a:r>
              <a:rPr lang="pl-PL" sz="1800" dirty="0" smtClean="0"/>
              <a:t>Rodzice nie ingerują w dziania szkoły </a:t>
            </a:r>
            <a:br>
              <a:rPr lang="pl-PL" sz="1800" dirty="0" smtClean="0"/>
            </a:br>
            <a:r>
              <a:rPr lang="pl-PL" sz="1800" dirty="0" smtClean="0"/>
              <a:t>i nauczycieli, gdyż darzą ich najwyższym </a:t>
            </a:r>
            <a:r>
              <a:rPr lang="pl-PL" sz="1800" dirty="0" smtClean="0"/>
              <a:t>zaufaniem</a:t>
            </a:r>
            <a:r>
              <a:rPr lang="pl-PL" sz="1800" dirty="0" smtClean="0"/>
              <a:t>.</a:t>
            </a:r>
            <a:r>
              <a:rPr lang="pl-PL" sz="1800" dirty="0" smtClean="0"/>
              <a:t> Jeszcze jedną bardzo istotną kwestią jest wysokość wynagrodzenia za pracę, które w porównaniu do zarobków krajowych są nieosiągalne </a:t>
            </a:r>
            <a:br>
              <a:rPr lang="pl-PL" sz="1800" dirty="0" smtClean="0"/>
            </a:br>
            <a:r>
              <a:rPr lang="pl-PL" sz="1800" dirty="0" smtClean="0"/>
              <a:t>dla polskiego belfra.  </a:t>
            </a:r>
            <a:endParaRPr lang="pl-PL" sz="1800" dirty="0">
              <a:solidFill>
                <a:schemeClr val="tx2">
                  <a:lumMod val="60000"/>
                  <a:lumOff val="40000"/>
                </a:schemeClr>
              </a:solidFill>
            </a:endParaRPr>
          </a:p>
        </p:txBody>
      </p:sp>
      <p:pic>
        <p:nvPicPr>
          <p:cNvPr id="5" name="Symbol zastępczy zawartości 4" descr="Dzień pierwszy (34).JPG"/>
          <p:cNvPicPr>
            <a:picLocks noGrp="1" noChangeAspect="1"/>
          </p:cNvPicPr>
          <p:nvPr>
            <p:ph idx="1"/>
          </p:nvPr>
        </p:nvPicPr>
        <p:blipFill>
          <a:blip r:embed="rId2" cstate="print"/>
          <a:stretch>
            <a:fillRect/>
          </a:stretch>
        </p:blipFill>
        <p:spPr>
          <a:xfrm>
            <a:off x="1142976" y="2500306"/>
            <a:ext cx="6929486" cy="4357694"/>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0"/>
            <a:ext cx="8229600" cy="1143000"/>
          </a:xfrm>
        </p:spPr>
        <p:txBody>
          <a:bodyPr>
            <a:normAutofit/>
          </a:bodyPr>
          <a:lstStyle/>
          <a:p>
            <a:r>
              <a:rPr lang="pl-PL" sz="2000" dirty="0" smtClean="0">
                <a:solidFill>
                  <a:schemeClr val="tx2">
                    <a:lumMod val="60000"/>
                    <a:lumOff val="40000"/>
                  </a:schemeClr>
                </a:solidFill>
              </a:rPr>
              <a:t>Pozytywnie zakręceni w wolnych chwilach</a:t>
            </a:r>
            <a:br>
              <a:rPr lang="pl-PL" sz="2000" dirty="0" smtClean="0">
                <a:solidFill>
                  <a:schemeClr val="tx2">
                    <a:lumMod val="60000"/>
                    <a:lumOff val="40000"/>
                  </a:schemeClr>
                </a:solidFill>
              </a:rPr>
            </a:br>
            <a:r>
              <a:rPr lang="pl-PL" sz="2000" dirty="0" err="1" smtClean="0"/>
              <a:t>Kokkola</a:t>
            </a:r>
            <a:r>
              <a:rPr lang="pl-PL" sz="2000" dirty="0" smtClean="0"/>
              <a:t> to dziesiątki kilometrów, wspaniałych tras rowerowych. Część z nich udało nam się przemierzyć, co sprawiało nam niezwykłą satysfakcję.</a:t>
            </a:r>
            <a:endParaRPr lang="pl-PL" sz="2000" dirty="0">
              <a:solidFill>
                <a:schemeClr val="tx2">
                  <a:lumMod val="60000"/>
                  <a:lumOff val="40000"/>
                </a:schemeClr>
              </a:solidFill>
            </a:endParaRPr>
          </a:p>
        </p:txBody>
      </p:sp>
      <p:pic>
        <p:nvPicPr>
          <p:cNvPr id="5" name="Symbol zastępczy zawartości 4" descr="Dzień pierwszy (45).JPG"/>
          <p:cNvPicPr>
            <a:picLocks noGrp="1" noChangeAspect="1"/>
          </p:cNvPicPr>
          <p:nvPr>
            <p:ph sz="half" idx="1"/>
          </p:nvPr>
        </p:nvPicPr>
        <p:blipFill>
          <a:blip r:embed="rId2" cstate="print"/>
          <a:stretch>
            <a:fillRect/>
          </a:stretch>
        </p:blipFill>
        <p:spPr>
          <a:xfrm>
            <a:off x="4643438" y="1071546"/>
            <a:ext cx="4000528" cy="2692400"/>
          </a:xfrm>
        </p:spPr>
      </p:pic>
      <p:pic>
        <p:nvPicPr>
          <p:cNvPr id="6" name="Symbol zastępczy zawartości 5" descr="Dzień pierwszy (51).JPG"/>
          <p:cNvPicPr>
            <a:picLocks noGrp="1" noChangeAspect="1"/>
          </p:cNvPicPr>
          <p:nvPr>
            <p:ph sz="half" idx="2"/>
          </p:nvPr>
        </p:nvPicPr>
        <p:blipFill>
          <a:blip r:embed="rId3" cstate="print"/>
          <a:stretch>
            <a:fillRect/>
          </a:stretch>
        </p:blipFill>
        <p:spPr>
          <a:xfrm>
            <a:off x="4643438" y="3929066"/>
            <a:ext cx="4000528" cy="2692400"/>
          </a:xfrm>
        </p:spPr>
      </p:pic>
      <p:pic>
        <p:nvPicPr>
          <p:cNvPr id="9" name="Obraz 8" descr="Dzień drugi (30).JPG"/>
          <p:cNvPicPr>
            <a:picLocks noChangeAspect="1"/>
          </p:cNvPicPr>
          <p:nvPr/>
        </p:nvPicPr>
        <p:blipFill>
          <a:blip r:embed="rId4" cstate="print"/>
          <a:stretch>
            <a:fillRect/>
          </a:stretch>
        </p:blipFill>
        <p:spPr>
          <a:xfrm>
            <a:off x="428596" y="1142984"/>
            <a:ext cx="4000528" cy="2667018"/>
          </a:xfrm>
          <a:prstGeom prst="rect">
            <a:avLst/>
          </a:prstGeom>
        </p:spPr>
      </p:pic>
      <p:pic>
        <p:nvPicPr>
          <p:cNvPr id="10" name="Obraz 9" descr="Dzień pierwszy (43).JPG"/>
          <p:cNvPicPr>
            <a:picLocks noChangeAspect="1"/>
          </p:cNvPicPr>
          <p:nvPr/>
        </p:nvPicPr>
        <p:blipFill>
          <a:blip r:embed="rId5" cstate="print"/>
          <a:stretch>
            <a:fillRect/>
          </a:stretch>
        </p:blipFill>
        <p:spPr>
          <a:xfrm>
            <a:off x="428596" y="4000504"/>
            <a:ext cx="4000528" cy="266701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pPr algn="l"/>
            <a:r>
              <a:rPr lang="pl-PL" sz="1800" dirty="0" smtClean="0">
                <a:solidFill>
                  <a:schemeClr val="tx2">
                    <a:lumMod val="60000"/>
                    <a:lumOff val="40000"/>
                  </a:schemeClr>
                </a:solidFill>
              </a:rPr>
              <a:t>Urokliwe zakątki. </a:t>
            </a:r>
            <a:r>
              <a:rPr lang="pl-PL" sz="1800" dirty="0" smtClean="0"/>
              <a:t>Pod okiem przewodnika </a:t>
            </a:r>
            <a:r>
              <a:rPr lang="pl-PL" sz="1800" dirty="0" err="1" smtClean="0"/>
              <a:t>Kokkola</a:t>
            </a:r>
            <a:r>
              <a:rPr lang="pl-PL" sz="1800" dirty="0" smtClean="0"/>
              <a:t> ukazała się nam jako jeszcze bardziej czarujące miasto. Zabudowane starymi, drewnianymi domami, barwne uliczki </a:t>
            </a:r>
            <a:br>
              <a:rPr lang="pl-PL" sz="1800" dirty="0" smtClean="0"/>
            </a:br>
            <a:r>
              <a:rPr lang="pl-PL" sz="1800" dirty="0" smtClean="0"/>
              <a:t>zdawały się być nieco opustoszałe. Jednak wśród zabudowy kryły się małe lecz bardzo urokliwe  prywatne ogrody, które w porze letniej udostępniane są do podziwiania turystom. </a:t>
            </a:r>
            <a:endParaRPr lang="pl-PL" sz="1800" dirty="0"/>
          </a:p>
        </p:txBody>
      </p:sp>
      <p:pic>
        <p:nvPicPr>
          <p:cNvPr id="5" name="Symbol zastępczy zawartości 4" descr="Dzień trzeci (19).JPG"/>
          <p:cNvPicPr>
            <a:picLocks noGrp="1" noChangeAspect="1"/>
          </p:cNvPicPr>
          <p:nvPr>
            <p:ph sz="half" idx="1"/>
          </p:nvPr>
        </p:nvPicPr>
        <p:blipFill>
          <a:blip r:embed="rId2" cstate="print"/>
          <a:stretch>
            <a:fillRect/>
          </a:stretch>
        </p:blipFill>
        <p:spPr>
          <a:xfrm>
            <a:off x="285720" y="1571612"/>
            <a:ext cx="4352956" cy="2500330"/>
          </a:xfrm>
        </p:spPr>
      </p:pic>
      <p:pic>
        <p:nvPicPr>
          <p:cNvPr id="6" name="Symbol zastępczy zawartości 5" descr="Dzień trzeci (63).JPG"/>
          <p:cNvPicPr>
            <a:picLocks noGrp="1" noChangeAspect="1"/>
          </p:cNvPicPr>
          <p:nvPr>
            <p:ph sz="half" idx="2"/>
          </p:nvPr>
        </p:nvPicPr>
        <p:blipFill>
          <a:blip r:embed="rId3" cstate="print"/>
          <a:stretch>
            <a:fillRect/>
          </a:stretch>
        </p:blipFill>
        <p:spPr>
          <a:xfrm>
            <a:off x="4786314" y="1428736"/>
            <a:ext cx="4038600" cy="2357454"/>
          </a:xfrm>
        </p:spPr>
      </p:pic>
      <p:pic>
        <p:nvPicPr>
          <p:cNvPr id="7" name="Obraz 6" descr="Dzień trzeci (21).JPG"/>
          <p:cNvPicPr>
            <a:picLocks noChangeAspect="1"/>
          </p:cNvPicPr>
          <p:nvPr/>
        </p:nvPicPr>
        <p:blipFill>
          <a:blip r:embed="rId4" cstate="print"/>
          <a:stretch>
            <a:fillRect/>
          </a:stretch>
        </p:blipFill>
        <p:spPr>
          <a:xfrm>
            <a:off x="4786314" y="4000504"/>
            <a:ext cx="4071966" cy="2643206"/>
          </a:xfrm>
          <a:prstGeom prst="rect">
            <a:avLst/>
          </a:prstGeom>
        </p:spPr>
      </p:pic>
      <p:pic>
        <p:nvPicPr>
          <p:cNvPr id="8" name="Obraz 7" descr="Dzień trzeci (23).JPG"/>
          <p:cNvPicPr>
            <a:picLocks noChangeAspect="1"/>
          </p:cNvPicPr>
          <p:nvPr/>
        </p:nvPicPr>
        <p:blipFill>
          <a:blip r:embed="rId5" cstate="print"/>
          <a:stretch>
            <a:fillRect/>
          </a:stretch>
        </p:blipFill>
        <p:spPr>
          <a:xfrm>
            <a:off x="285720" y="4286256"/>
            <a:ext cx="4357686" cy="240508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l"/>
            <a:r>
              <a:rPr lang="pl-PL" sz="2000" dirty="0" smtClean="0">
                <a:solidFill>
                  <a:schemeClr val="tx2">
                    <a:lumMod val="60000"/>
                    <a:lumOff val="40000"/>
                  </a:schemeClr>
                </a:solidFill>
              </a:rPr>
              <a:t>Fińska sielanka</a:t>
            </a:r>
            <a:br>
              <a:rPr lang="pl-PL" sz="2000" dirty="0" smtClean="0">
                <a:solidFill>
                  <a:schemeClr val="tx2">
                    <a:lumMod val="60000"/>
                    <a:lumOff val="40000"/>
                  </a:schemeClr>
                </a:solidFill>
              </a:rPr>
            </a:br>
            <a:r>
              <a:rPr lang="pl-PL" sz="2000" dirty="0" smtClean="0"/>
              <a:t>W Finlandii znajduje się ponad 187 tysięcy jezior. Znaczna część społeczeństwa </a:t>
            </a:r>
            <a:br>
              <a:rPr lang="pl-PL" sz="2000" dirty="0" smtClean="0"/>
            </a:br>
            <a:r>
              <a:rPr lang="pl-PL" sz="2000" dirty="0" smtClean="0"/>
              <a:t>w okolicach nadwodnych posiada domki letnie, gdzie spędzają wakacyjny czas wśród przyrody i wody.  Finów łączy silna więź z naturą. Nie można zapomnieć, że miejscom tym towarzyszy zazwyczaj tradycyjna sauna fińska. Nasi fińscy przyjaciele stworzyli nam możliwość poczucia prawdziwej sielanki w cudownym otoczeniu przyrody.</a:t>
            </a:r>
            <a:endParaRPr lang="pl-PL" sz="2000" dirty="0"/>
          </a:p>
        </p:txBody>
      </p:sp>
      <p:pic>
        <p:nvPicPr>
          <p:cNvPr id="5" name="Symbol zastępczy zawartości 4" descr="Dzień trzeci (82).JPG"/>
          <p:cNvPicPr>
            <a:picLocks noGrp="1" noChangeAspect="1"/>
          </p:cNvPicPr>
          <p:nvPr>
            <p:ph sz="half" idx="1"/>
          </p:nvPr>
        </p:nvPicPr>
        <p:blipFill>
          <a:blip r:embed="rId2" cstate="print"/>
          <a:stretch>
            <a:fillRect/>
          </a:stretch>
        </p:blipFill>
        <p:spPr>
          <a:xfrm>
            <a:off x="4429124" y="1714488"/>
            <a:ext cx="3895724" cy="2571768"/>
          </a:xfrm>
        </p:spPr>
      </p:pic>
      <p:pic>
        <p:nvPicPr>
          <p:cNvPr id="7" name="Symbol zastępczy zawartości 6" descr="Dzień trzeci (92).JPG"/>
          <p:cNvPicPr>
            <a:picLocks noGrp="1" noChangeAspect="1"/>
          </p:cNvPicPr>
          <p:nvPr>
            <p:ph sz="half" idx="2"/>
          </p:nvPr>
        </p:nvPicPr>
        <p:blipFill>
          <a:blip r:embed="rId3" cstate="print"/>
          <a:stretch>
            <a:fillRect/>
          </a:stretch>
        </p:blipFill>
        <p:spPr>
          <a:xfrm>
            <a:off x="285720" y="1714488"/>
            <a:ext cx="3929090" cy="2524143"/>
          </a:xfrm>
        </p:spPr>
      </p:pic>
      <p:pic>
        <p:nvPicPr>
          <p:cNvPr id="9" name="Obraz 8" descr="Dzień trzeci (126).JPG"/>
          <p:cNvPicPr>
            <a:picLocks noChangeAspect="1"/>
          </p:cNvPicPr>
          <p:nvPr/>
        </p:nvPicPr>
        <p:blipFill>
          <a:blip r:embed="rId4" cstate="print"/>
          <a:stretch>
            <a:fillRect/>
          </a:stretch>
        </p:blipFill>
        <p:spPr>
          <a:xfrm>
            <a:off x="285720" y="4286256"/>
            <a:ext cx="3500462" cy="2437335"/>
          </a:xfrm>
          <a:prstGeom prst="rect">
            <a:avLst/>
          </a:prstGeom>
        </p:spPr>
      </p:pic>
      <p:pic>
        <p:nvPicPr>
          <p:cNvPr id="10" name="Obraz 9" descr="Dzień trzeci (129).JPG"/>
          <p:cNvPicPr>
            <a:picLocks noChangeAspect="1"/>
          </p:cNvPicPr>
          <p:nvPr/>
        </p:nvPicPr>
        <p:blipFill>
          <a:blip r:embed="rId5" cstate="print"/>
          <a:stretch>
            <a:fillRect/>
          </a:stretch>
        </p:blipFill>
        <p:spPr>
          <a:xfrm>
            <a:off x="3857620" y="4357694"/>
            <a:ext cx="3500462" cy="2357454"/>
          </a:xfrm>
          <a:prstGeom prst="rect">
            <a:avLst/>
          </a:prstGeom>
        </p:spPr>
      </p:pic>
      <p:pic>
        <p:nvPicPr>
          <p:cNvPr id="12" name="Obraz 11" descr="IMG-20220816-WA0014.jpg"/>
          <p:cNvPicPr>
            <a:picLocks noChangeAspect="1"/>
          </p:cNvPicPr>
          <p:nvPr/>
        </p:nvPicPr>
        <p:blipFill>
          <a:blip r:embed="rId6" cstate="print"/>
          <a:stretch>
            <a:fillRect/>
          </a:stretch>
        </p:blipFill>
        <p:spPr>
          <a:xfrm>
            <a:off x="7429520" y="4357694"/>
            <a:ext cx="1571635" cy="235745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428596" y="857232"/>
            <a:ext cx="8229600" cy="1143000"/>
          </a:xfrm>
        </p:spPr>
        <p:txBody>
          <a:bodyPr>
            <a:normAutofit fontScale="90000"/>
          </a:bodyPr>
          <a:lstStyle/>
          <a:p>
            <a:pPr algn="l"/>
            <a:r>
              <a:rPr lang="pl-PL" sz="2000" dirty="0" smtClean="0">
                <a:solidFill>
                  <a:schemeClr val="tx2">
                    <a:lumMod val="60000"/>
                    <a:lumOff val="40000"/>
                  </a:schemeClr>
                </a:solidFill>
              </a:rPr>
              <a:t>Helsinki w pigułce. </a:t>
            </a:r>
            <a:r>
              <a:rPr lang="pl-PL" sz="2000" dirty="0" smtClean="0"/>
              <a:t>Mobilność w Finlandii to nie tylko korzyści w postaci nabycia nowej wiedzy oraz doświadczeń w zakresie edukacji. Pobyt przybliżył  nam kulturę oraz dziedzictwo tego nordyckiego kraju. Mieliśmy sposobność zwiedzenia Helsinek – stolicy Finlandii.  Poznaliśmy historię tego pięknego miejsca. Odwiedziliśmy ciekawe miejsca, poczuliśmy klimat tego wyjątkowego miasta, bardzo odmiennego </a:t>
            </a:r>
            <a:br>
              <a:rPr lang="pl-PL" sz="2000" dirty="0" smtClean="0"/>
            </a:br>
            <a:r>
              <a:rPr lang="pl-PL" sz="2000" dirty="0" smtClean="0"/>
              <a:t>i gwarnego w porównaniu do spokojnej </a:t>
            </a:r>
            <a:r>
              <a:rPr lang="pl-PL" sz="2000" dirty="0" err="1" smtClean="0"/>
              <a:t>Kokkolii</a:t>
            </a:r>
            <a:r>
              <a:rPr lang="pl-PL" sz="2000" dirty="0" smtClean="0"/>
              <a:t>.</a:t>
            </a:r>
            <a:r>
              <a:rPr lang="pl-PL" sz="2000" dirty="0" smtClean="0">
                <a:solidFill>
                  <a:schemeClr val="tx2">
                    <a:lumMod val="60000"/>
                    <a:lumOff val="40000"/>
                  </a:schemeClr>
                </a:solidFill>
              </a:rPr>
              <a:t/>
            </a:r>
            <a:br>
              <a:rPr lang="pl-PL" sz="2000" dirty="0" smtClean="0">
                <a:solidFill>
                  <a:schemeClr val="tx2">
                    <a:lumMod val="60000"/>
                    <a:lumOff val="40000"/>
                  </a:schemeClr>
                </a:solidFill>
              </a:rPr>
            </a:br>
            <a:r>
              <a:rPr lang="pl-PL" dirty="0" smtClean="0"/>
              <a:t/>
            </a:r>
            <a:br>
              <a:rPr lang="pl-PL" dirty="0" smtClean="0"/>
            </a:br>
            <a:endParaRPr lang="pl-PL" dirty="0"/>
          </a:p>
        </p:txBody>
      </p:sp>
      <p:pic>
        <p:nvPicPr>
          <p:cNvPr id="8" name="Symbol zastępczy zawartości 7" descr="Dzień piąty (210).JPG"/>
          <p:cNvPicPr>
            <a:picLocks noGrp="1" noChangeAspect="1"/>
          </p:cNvPicPr>
          <p:nvPr>
            <p:ph sz="half" idx="1"/>
          </p:nvPr>
        </p:nvPicPr>
        <p:blipFill>
          <a:blip r:embed="rId2" cstate="print"/>
          <a:stretch>
            <a:fillRect/>
          </a:stretch>
        </p:blipFill>
        <p:spPr>
          <a:xfrm rot="5400000">
            <a:off x="-697713" y="2769391"/>
            <a:ext cx="4110038" cy="2714612"/>
          </a:xfrm>
        </p:spPr>
      </p:pic>
      <p:pic>
        <p:nvPicPr>
          <p:cNvPr id="9" name="Symbol zastępczy zawartości 8" descr="Dzień piąty (182).JPG"/>
          <p:cNvPicPr>
            <a:picLocks noGrp="1" noChangeAspect="1"/>
          </p:cNvPicPr>
          <p:nvPr>
            <p:ph sz="half" idx="2"/>
          </p:nvPr>
        </p:nvPicPr>
        <p:blipFill>
          <a:blip r:embed="rId3" cstate="print"/>
          <a:stretch>
            <a:fillRect/>
          </a:stretch>
        </p:blipFill>
        <p:spPr>
          <a:xfrm rot="16200000">
            <a:off x="5767394" y="2662234"/>
            <a:ext cx="4038600" cy="2714612"/>
          </a:xfrm>
        </p:spPr>
      </p:pic>
      <p:pic>
        <p:nvPicPr>
          <p:cNvPr id="10" name="Obraz 9" descr="Dzień czwarty (41).JPG"/>
          <p:cNvPicPr>
            <a:picLocks noChangeAspect="1"/>
          </p:cNvPicPr>
          <p:nvPr/>
        </p:nvPicPr>
        <p:blipFill>
          <a:blip r:embed="rId4" cstate="print"/>
          <a:stretch>
            <a:fillRect/>
          </a:stretch>
        </p:blipFill>
        <p:spPr>
          <a:xfrm>
            <a:off x="2714612" y="1857364"/>
            <a:ext cx="3714776" cy="2428892"/>
          </a:xfrm>
          <a:prstGeom prst="rect">
            <a:avLst/>
          </a:prstGeom>
        </p:spPr>
      </p:pic>
      <p:pic>
        <p:nvPicPr>
          <p:cNvPr id="11" name="Obraz 10" descr="Dzień piąty (222).JPG"/>
          <p:cNvPicPr>
            <a:picLocks noChangeAspect="1"/>
          </p:cNvPicPr>
          <p:nvPr/>
        </p:nvPicPr>
        <p:blipFill>
          <a:blip r:embed="rId5" cstate="print"/>
          <a:stretch>
            <a:fillRect/>
          </a:stretch>
        </p:blipFill>
        <p:spPr>
          <a:xfrm>
            <a:off x="2714612" y="4286256"/>
            <a:ext cx="3714776" cy="221457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0"/>
            <a:ext cx="8229600" cy="1143000"/>
          </a:xfrm>
        </p:spPr>
        <p:txBody>
          <a:bodyPr>
            <a:normAutofit/>
          </a:bodyPr>
          <a:lstStyle/>
          <a:p>
            <a:r>
              <a:rPr lang="pl-PL" sz="2000" dirty="0" smtClean="0">
                <a:solidFill>
                  <a:schemeClr val="tx2">
                    <a:lumMod val="60000"/>
                    <a:lumOff val="40000"/>
                  </a:schemeClr>
                </a:solidFill>
                <a:latin typeface="+mn-lt"/>
              </a:rPr>
              <a:t>Wspomnienia i refleksje uczestników</a:t>
            </a:r>
            <a:endParaRPr lang="pl-PL" sz="2000" dirty="0">
              <a:solidFill>
                <a:schemeClr val="tx2">
                  <a:lumMod val="60000"/>
                  <a:lumOff val="40000"/>
                </a:schemeClr>
              </a:solidFill>
              <a:latin typeface="+mn-lt"/>
            </a:endParaRPr>
          </a:p>
        </p:txBody>
      </p:sp>
      <p:pic>
        <p:nvPicPr>
          <p:cNvPr id="5" name="Symbol zastępczy zawartości 4" descr="Dzień trzeci (59).JPG"/>
          <p:cNvPicPr>
            <a:picLocks noGrp="1" noChangeAspect="1"/>
          </p:cNvPicPr>
          <p:nvPr>
            <p:ph idx="1"/>
          </p:nvPr>
        </p:nvPicPr>
        <p:blipFill>
          <a:blip r:embed="rId2" cstate="print"/>
          <a:stretch>
            <a:fillRect/>
          </a:stretch>
        </p:blipFill>
        <p:spPr>
          <a:xfrm>
            <a:off x="838200" y="1071563"/>
            <a:ext cx="7581900" cy="50546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142852"/>
            <a:ext cx="3008313" cy="1162050"/>
          </a:xfrm>
        </p:spPr>
        <p:txBody>
          <a:bodyPr>
            <a:normAutofit/>
          </a:bodyPr>
          <a:lstStyle/>
          <a:p>
            <a:r>
              <a:rPr lang="pl-PL" sz="1500" dirty="0" smtClean="0"/>
              <a:t>Bożena Włodarczyk (wicedyrektor, koordynator, nauczyciel geografii, przyrody, etyki i WDŻ)</a:t>
            </a:r>
            <a:endParaRPr lang="pl-PL" sz="1500" dirty="0"/>
          </a:p>
        </p:txBody>
      </p:sp>
      <p:sp>
        <p:nvSpPr>
          <p:cNvPr id="3" name="Symbol zastępczy zawartości 2"/>
          <p:cNvSpPr>
            <a:spLocks noGrp="1"/>
          </p:cNvSpPr>
          <p:nvPr>
            <p:ph idx="1"/>
          </p:nvPr>
        </p:nvSpPr>
        <p:spPr>
          <a:xfrm>
            <a:off x="3575050" y="273050"/>
            <a:ext cx="5111750" cy="6299222"/>
          </a:xfrm>
        </p:spPr>
        <p:txBody>
          <a:bodyPr>
            <a:normAutofit fontScale="25000" lnSpcReduction="20000"/>
          </a:bodyPr>
          <a:lstStyle/>
          <a:p>
            <a:r>
              <a:rPr lang="pl-PL" sz="4800" dirty="0" smtClean="0"/>
              <a:t>„Wyjazdy do Finlandii są mało popularnym kierunkiem wśród Polaków. </a:t>
            </a:r>
            <a:br>
              <a:rPr lang="pl-PL" sz="4800" dirty="0" smtClean="0"/>
            </a:br>
            <a:r>
              <a:rPr lang="pl-PL" sz="4800" dirty="0" smtClean="0"/>
              <a:t>A szkoda, bo to naprawdę uroczy zakątek świata, z urzekającymi krajobrazami i przyrodą. Położona nad zatoką Botnicką </a:t>
            </a:r>
            <a:r>
              <a:rPr lang="pl-PL" sz="4800" dirty="0" err="1" smtClean="0"/>
              <a:t>Kokkola</a:t>
            </a:r>
            <a:r>
              <a:rPr lang="pl-PL" sz="4800" dirty="0" smtClean="0"/>
              <a:t>, </a:t>
            </a:r>
            <a:br>
              <a:rPr lang="pl-PL" sz="4800" dirty="0" smtClean="0"/>
            </a:br>
            <a:r>
              <a:rPr lang="pl-PL" sz="4800" dirty="0" smtClean="0"/>
              <a:t>to miejscowość szczególnie atrakcyjna dla osób spragnionych ciszy </a:t>
            </a:r>
            <a:br>
              <a:rPr lang="pl-PL" sz="4800" dirty="0" smtClean="0"/>
            </a:br>
            <a:r>
              <a:rPr lang="pl-PL" sz="4800" dirty="0" smtClean="0"/>
              <a:t>i spokoju, które w otoczeniu pachnących lasów oraz kryształowo czystych jezior pragną odetchnąć od wielkomiejskiego zgiełku i pośpiechu.  </a:t>
            </a:r>
          </a:p>
          <a:p>
            <a:r>
              <a:rPr lang="pl-PL" sz="4800" dirty="0" smtClean="0"/>
              <a:t>Udział w programie Erasmus+ był z jednej strony fantastyczną przygodą, </a:t>
            </a:r>
            <a:br>
              <a:rPr lang="pl-PL" sz="4800" dirty="0" smtClean="0"/>
            </a:br>
            <a:r>
              <a:rPr lang="pl-PL" sz="4800" dirty="0" smtClean="0"/>
              <a:t>z drugiej zaś bardzo ciekawym i cennym doświadczeniem. Jestem pod wrażeniem wysokiej jakości, jaką prezentuje </a:t>
            </a:r>
            <a:r>
              <a:rPr lang="pl-PL" sz="4800" dirty="0" err="1" smtClean="0"/>
              <a:t>DonerskaSkolan</a:t>
            </a:r>
            <a:r>
              <a:rPr lang="pl-PL" sz="4800" dirty="0" smtClean="0"/>
              <a:t> </a:t>
            </a:r>
            <a:br>
              <a:rPr lang="pl-PL" sz="4800" dirty="0" smtClean="0"/>
            </a:br>
            <a:r>
              <a:rPr lang="pl-PL" sz="4800" dirty="0" smtClean="0"/>
              <a:t>w </a:t>
            </a:r>
            <a:r>
              <a:rPr lang="pl-PL" sz="4800" dirty="0" err="1" smtClean="0"/>
              <a:t>Kokkoli</a:t>
            </a:r>
            <a:r>
              <a:rPr lang="pl-PL" sz="4800" dirty="0" smtClean="0"/>
              <a:t>. Uczestniczyłam w </a:t>
            </a:r>
            <a:r>
              <a:rPr lang="pl-PL" sz="4800" dirty="0" err="1" smtClean="0"/>
              <a:t>jobshadowing</a:t>
            </a:r>
            <a:r>
              <a:rPr lang="pl-PL" sz="4800" dirty="0" smtClean="0"/>
              <a:t>, którego celem była obserwacja kształcenia kompetencji kluczowych u uczniów. Kadra, którą poznałam jest w pełni profesjonalna o zróżnicowanym stażu pracy, </a:t>
            </a:r>
            <a:br>
              <a:rPr lang="pl-PL" sz="4800" dirty="0" smtClean="0"/>
            </a:br>
            <a:r>
              <a:rPr lang="pl-PL" sz="4800" dirty="0" smtClean="0"/>
              <a:t>ale bez względu na jego długość, pełna pasji do nauczania, dzielenia się wiedzą i dokształcania. Wszyscy prowadzący byli ogromnie przyjaźni, wspierający i otwarci na wymianę przykładów dobrych praktyk. Miałam możliwość obserwować pracę w szkole dwujęzycznej, ponieważ </a:t>
            </a:r>
            <a:r>
              <a:rPr lang="pl-PL" sz="4800" dirty="0" err="1" smtClean="0"/>
              <a:t>Kokkola</a:t>
            </a:r>
            <a:r>
              <a:rPr lang="pl-PL" sz="4800" dirty="0" smtClean="0"/>
              <a:t> jest oficjalnym miastem dwujęzycznym z fińskim jako językiem większości i szwedzkim jako językiem mniejszości, którym posługuje się około 13% społeczeństwa. Ponadto poznałam nowoczesne i innowacyjne metody nauczania. Wzrosły moje umiejętności planowania i zarządzania zasobami ludzkimi i placówką oświatową, co pozwoli </a:t>
            </a:r>
            <a:br>
              <a:rPr lang="pl-PL" sz="4800" dirty="0" smtClean="0"/>
            </a:br>
            <a:r>
              <a:rPr lang="pl-PL" sz="4800" dirty="0" smtClean="0"/>
              <a:t>na osiągnięcie głównego celu projektu, jakim jest poprawa jakości pracy szkoły. </a:t>
            </a:r>
          </a:p>
          <a:p>
            <a:r>
              <a:rPr lang="pl-PL" sz="4800" dirty="0" smtClean="0"/>
              <a:t>Zdobyłam nowe, cenne doświadczenia w zakresie wymiany informacji </a:t>
            </a:r>
            <a:br>
              <a:rPr lang="pl-PL" sz="4800" dirty="0" smtClean="0"/>
            </a:br>
            <a:r>
              <a:rPr lang="pl-PL" sz="4800" dirty="0" smtClean="0"/>
              <a:t>i wiedzy pedagogicznej na gruncie międzynarodowym, a przede wszystkim wzbogaciłam własny warsztat pracy oraz poprawiłam kompetencje językowe i cyfrowe. </a:t>
            </a:r>
          </a:p>
          <a:p>
            <a:r>
              <a:rPr lang="pl-PL" sz="4800" dirty="0" smtClean="0"/>
              <a:t>Mobilność w Finlandii to nie tylko korzyści w postaci nabycia nowej wiedzy oraz zdobycia nowych doświadczeń. Pobyt przybliżył mi kulturę oraz dziedzictwo tego nordyckiego kraju, a ludzie go zamieszkujący są osobami bardzo emocjonalnymi, wrażliwymi i empatycznymi.</a:t>
            </a:r>
          </a:p>
          <a:p>
            <a:r>
              <a:rPr lang="pl-PL" sz="4800" dirty="0" smtClean="0"/>
              <a:t>Uczestnictwo w przedsięwzięciu, jakim jest szkolenie w ramach programu Erasmus+, to ogromna szansa </a:t>
            </a:r>
            <a:br>
              <a:rPr lang="pl-PL" sz="4800" dirty="0" smtClean="0"/>
            </a:br>
            <a:r>
              <a:rPr lang="pl-PL" sz="4800" dirty="0" smtClean="0"/>
              <a:t>na intensywną i efektywną naukę języka angielskiego, zdobycie nowych znajomości, nawiązanie możliwości na europejską współpracę, poznawanie kultury i tradycji w kraju partnerskim i rozwijanie pasji podróżowania”.</a:t>
            </a:r>
          </a:p>
          <a:p>
            <a:endParaRPr lang="pl-PL" dirty="0"/>
          </a:p>
        </p:txBody>
      </p:sp>
      <p:sp>
        <p:nvSpPr>
          <p:cNvPr id="4" name="Symbol zastępczy tekstu 3"/>
          <p:cNvSpPr>
            <a:spLocks noGrp="1"/>
          </p:cNvSpPr>
          <p:nvPr>
            <p:ph type="body" sz="half" idx="2"/>
          </p:nvPr>
        </p:nvSpPr>
        <p:spPr/>
        <p:txBody>
          <a:bodyPr/>
          <a:lstStyle/>
          <a:p>
            <a:endParaRPr lang="pl-PL" dirty="0"/>
          </a:p>
        </p:txBody>
      </p:sp>
      <p:pic>
        <p:nvPicPr>
          <p:cNvPr id="5" name="Obraz 4" descr="Dzień trzeci (46).JPG"/>
          <p:cNvPicPr>
            <a:picLocks noChangeAspect="1"/>
          </p:cNvPicPr>
          <p:nvPr/>
        </p:nvPicPr>
        <p:blipFill>
          <a:blip r:embed="rId2" cstate="print"/>
          <a:stretch>
            <a:fillRect/>
          </a:stretch>
        </p:blipFill>
        <p:spPr>
          <a:xfrm rot="16200000">
            <a:off x="-535817" y="2250273"/>
            <a:ext cx="4929222" cy="328614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500042"/>
            <a:ext cx="8229600" cy="1143000"/>
          </a:xfrm>
        </p:spPr>
        <p:txBody>
          <a:bodyPr>
            <a:noAutofit/>
          </a:bodyPr>
          <a:lstStyle/>
          <a:p>
            <a:r>
              <a:rPr lang="pl-PL" sz="2000" dirty="0" smtClean="0">
                <a:solidFill>
                  <a:schemeClr val="tx2">
                    <a:lumMod val="60000"/>
                    <a:lumOff val="40000"/>
                  </a:schemeClr>
                </a:solidFill>
              </a:rPr>
              <a:t>Dlaczego Finlandia? </a:t>
            </a:r>
            <a:r>
              <a:rPr lang="pl-PL" sz="2000" dirty="0" smtClean="0"/>
              <a:t>System edukacji w Finlandii jest jednym z najlepiej funkcjonujących i najbardziej efektywnych na świecie. Za tak nadzwyczajne rezultaty odpowiada przede wszystkim prawo do równego, powszechnego </a:t>
            </a:r>
            <a:br>
              <a:rPr lang="pl-PL" sz="2000" dirty="0" smtClean="0"/>
            </a:br>
            <a:r>
              <a:rPr lang="pl-PL" sz="2000" dirty="0" smtClean="0"/>
              <a:t>i bezpłatnego nauczania, skoncentrowanie na wspieraniu ucznia, a także odejście od ocen i testów. Nie ma rankingów szkół, różnice pomiędzy szkołami są niewielkie, a jakość nauczania jest wysoka. </a:t>
            </a:r>
            <a:endParaRPr lang="pl-PL" sz="2000" dirty="0"/>
          </a:p>
        </p:txBody>
      </p:sp>
      <p:pic>
        <p:nvPicPr>
          <p:cNvPr id="4" name="Symbol zastępczy zawartości 3" descr="flaga1.jpg"/>
          <p:cNvPicPr>
            <a:picLocks noGrp="1" noChangeAspect="1"/>
          </p:cNvPicPr>
          <p:nvPr>
            <p:ph idx="1"/>
          </p:nvPr>
        </p:nvPicPr>
        <p:blipFill>
          <a:blip r:embed="rId2" cstate="print"/>
          <a:stretch>
            <a:fillRect/>
          </a:stretch>
        </p:blipFill>
        <p:spPr>
          <a:xfrm>
            <a:off x="1142976" y="2071678"/>
            <a:ext cx="6789652" cy="4525963"/>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1700" dirty="0" smtClean="0"/>
              <a:t>Aleksander Brzezina (nauczyciel wychowania fizycznego, EDB, przyrody)</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55000" lnSpcReduction="20000"/>
          </a:bodyPr>
          <a:lstStyle/>
          <a:p>
            <a:r>
              <a:rPr lang="pl-PL" dirty="0" smtClean="0"/>
              <a:t>„Fiński system edukacji uznawany jest za jeden </a:t>
            </a:r>
            <a:br>
              <a:rPr lang="pl-PL" dirty="0" smtClean="0"/>
            </a:br>
            <a:r>
              <a:rPr lang="pl-PL" dirty="0" smtClean="0"/>
              <a:t>z najlepszych na świecie</a:t>
            </a:r>
            <a:r>
              <a:rPr lang="pl-PL" b="1" dirty="0" smtClean="0"/>
              <a:t>,</a:t>
            </a:r>
            <a:r>
              <a:rPr lang="pl-PL" dirty="0" smtClean="0"/>
              <a:t> dlatego z dużym entuzjazmem,  postanowiłem skorzystać z szansy udziału w mobilności w </a:t>
            </a:r>
            <a:r>
              <a:rPr lang="pl-PL" dirty="0" err="1" smtClean="0"/>
              <a:t>Donnerska</a:t>
            </a:r>
            <a:r>
              <a:rPr lang="pl-PL" dirty="0" smtClean="0"/>
              <a:t> </a:t>
            </a:r>
            <a:r>
              <a:rPr lang="pl-PL" dirty="0" err="1" smtClean="0"/>
              <a:t>skolan</a:t>
            </a:r>
            <a:r>
              <a:rPr lang="pl-PL" dirty="0" smtClean="0"/>
              <a:t> </a:t>
            </a:r>
            <a:br>
              <a:rPr lang="pl-PL" dirty="0" smtClean="0"/>
            </a:br>
            <a:r>
              <a:rPr lang="pl-PL" dirty="0" smtClean="0"/>
              <a:t>w mieście </a:t>
            </a:r>
            <a:r>
              <a:rPr lang="pl-PL" dirty="0" err="1" smtClean="0"/>
              <a:t>Kokkola</a:t>
            </a:r>
            <a:r>
              <a:rPr lang="pl-PL" dirty="0" smtClean="0"/>
              <a:t>. Udział w projekcie pt. ”Wizja nowoczesnej szkoły – kształtowanie u uczniów kompetencji kluczowych” okazał się dla mnie niezwykle interesującym doświadczeniem. Moje wyobrażenia o fińskiej szkole różniły się znacząco od stanu rzeczywistego. Nie wyróżniający się budynek szkoły, wystrój klas i korytarzy minimalistyczny, brak dzwonka na lekcje. Wiedza przekazywana jest spokojnie i rzetelnie za pomocą różnych metod i technik również IT, podręczniki zdawały się być bogate w treści </a:t>
            </a:r>
            <a:br>
              <a:rPr lang="pl-PL" dirty="0" smtClean="0"/>
            </a:br>
            <a:r>
              <a:rPr lang="pl-PL" dirty="0" smtClean="0"/>
              <a:t>i interesujące. Uczniowie w większości skoncentrowani na lekcji. Podczas zajęć nie było zbędnych emocji, hałasu, pośpiechu. Lekcje trwają około 65-70 minut. Uczniowie spożywają posiłki w szkole. Nauczyciele, mimo początku roku szkolnego nie byli obciążeni zbędną dokumentacją. Pobyt w </a:t>
            </a:r>
            <a:r>
              <a:rPr lang="pl-PL" dirty="0" err="1" smtClean="0"/>
              <a:t>Donnerska</a:t>
            </a:r>
            <a:r>
              <a:rPr lang="pl-PL" dirty="0" smtClean="0"/>
              <a:t> </a:t>
            </a:r>
            <a:r>
              <a:rPr lang="pl-PL" dirty="0" err="1" smtClean="0"/>
              <a:t>skolan</a:t>
            </a:r>
            <a:r>
              <a:rPr lang="pl-PL" dirty="0" smtClean="0"/>
              <a:t> </a:t>
            </a:r>
            <a:br>
              <a:rPr lang="pl-PL" dirty="0" smtClean="0"/>
            </a:br>
            <a:r>
              <a:rPr lang="pl-PL" dirty="0" smtClean="0"/>
              <a:t>na stałe pozostanie w mojej pamięci, jako inspiracja ku lepszej szkole.”</a:t>
            </a:r>
          </a:p>
          <a:p>
            <a:endParaRPr lang="pl-PL" dirty="0"/>
          </a:p>
        </p:txBody>
      </p:sp>
      <p:sp>
        <p:nvSpPr>
          <p:cNvPr id="4" name="Symbol zastępczy tekstu 3"/>
          <p:cNvSpPr>
            <a:spLocks noGrp="1"/>
          </p:cNvSpPr>
          <p:nvPr>
            <p:ph type="body" sz="half" idx="2"/>
          </p:nvPr>
        </p:nvSpPr>
        <p:spPr/>
        <p:txBody>
          <a:bodyPr/>
          <a:lstStyle/>
          <a:p>
            <a:endParaRPr lang="pl-PL" dirty="0"/>
          </a:p>
        </p:txBody>
      </p:sp>
      <p:pic>
        <p:nvPicPr>
          <p:cNvPr id="5" name="Obraz 4" descr="Dzień trzeci (36).JPG"/>
          <p:cNvPicPr>
            <a:picLocks noChangeAspect="1"/>
          </p:cNvPicPr>
          <p:nvPr/>
        </p:nvPicPr>
        <p:blipFill>
          <a:blip r:embed="rId2" cstate="print"/>
          <a:stretch>
            <a:fillRect/>
          </a:stretch>
        </p:blipFill>
        <p:spPr>
          <a:xfrm rot="5400000">
            <a:off x="-500082" y="2143100"/>
            <a:ext cx="4857752" cy="3143272"/>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1700" dirty="0" smtClean="0"/>
              <a:t>Aleksandra </a:t>
            </a:r>
            <a:r>
              <a:rPr lang="pl-PL" sz="1700" dirty="0" err="1" smtClean="0"/>
              <a:t>Hepner</a:t>
            </a:r>
            <a:r>
              <a:rPr lang="pl-PL" sz="1700" dirty="0" smtClean="0"/>
              <a:t> – Zając (nauczyciel języka polskiego, logopeda, </a:t>
            </a:r>
            <a:r>
              <a:rPr lang="pl-PL" sz="1700" dirty="0" err="1" smtClean="0"/>
              <a:t>oligofrenopedagog</a:t>
            </a:r>
            <a:r>
              <a:rPr lang="pl-PL" sz="1700" dirty="0" smtClean="0"/>
              <a:t>, specjalista od osób z autyzmem)</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40000" lnSpcReduction="20000"/>
          </a:bodyPr>
          <a:lstStyle/>
          <a:p>
            <a:r>
              <a:rPr lang="pl-PL" dirty="0" smtClean="0"/>
              <a:t>„Pobyt w </a:t>
            </a:r>
            <a:r>
              <a:rPr lang="pl-PL" dirty="0" err="1" smtClean="0"/>
              <a:t>Donnerskiej</a:t>
            </a:r>
            <a:r>
              <a:rPr lang="pl-PL" dirty="0" smtClean="0"/>
              <a:t> szkole wniósł w moje życie wiele nowych doświadczeń. Zwróciłam uwagę na bezpłatne nauczanie ( uczniowie mają zapewnione wszelkie przybory szkolne, zeszyty, książki, które uczniowie zostawiają w szkole, wyjścia do teatru, jednodniowe wycieczki oraz posiłki), świetnie wyposażone sale lekcyjne ( np. sala muzyczna, plastyczna ), odejście od ocen i testów. Ciekawe jest to, że zajęcia trwają 75 minut ( część teoretyczna i praktyczna). </a:t>
            </a:r>
            <a:br>
              <a:rPr lang="pl-PL" dirty="0" smtClean="0"/>
            </a:br>
            <a:r>
              <a:rPr lang="pl-PL" dirty="0" smtClean="0"/>
              <a:t>Fińska szkoła skupia się nie tylko na przekazaniu młodzieży wiedzy teoretycznej z różnych przedmiotów, ale także rozbudza ich kreatywność i uczy umiejętności przydatnych w życiu. I to mi najbardziej zaimponowało. Przeglądając podręcznik do techniki </a:t>
            </a:r>
            <a:br>
              <a:rPr lang="pl-PL" dirty="0" smtClean="0"/>
            </a:br>
            <a:r>
              <a:rPr lang="pl-PL" dirty="0" smtClean="0"/>
              <a:t>( polska wersja przedmiotu ) zauważyłam, że znalazły się tam tematy takie jak: przepisy -  gotowanie, instrukcja prania, szycie, farbowanie tkanin,  czy stolarka. W Finlandii nie ma podziału przedmiotów </a:t>
            </a:r>
            <a:br>
              <a:rPr lang="pl-PL" dirty="0" smtClean="0"/>
            </a:br>
            <a:r>
              <a:rPr lang="pl-PL" dirty="0" smtClean="0"/>
              <a:t>ze względu na płeć. Poza tym dzieci w podstawówce wiedzą, </a:t>
            </a:r>
            <a:br>
              <a:rPr lang="pl-PL" dirty="0" smtClean="0"/>
            </a:br>
            <a:r>
              <a:rPr lang="pl-PL" dirty="0" smtClean="0"/>
              <a:t>jak posługiwać się kartą kredytową, czym jest kontrakt, ile wynosi podatek dochodowy lub podatek od nieruchomości. Potrafią one zbudować prostą stronę internetową czy policzyć cenę danego produktu z uwzględnieniem rabatu.</a:t>
            </a:r>
          </a:p>
          <a:p>
            <a:r>
              <a:rPr lang="pl-PL" dirty="0" smtClean="0"/>
              <a:t>Z zazdrością słuchałam opowieści, że zawód nauczyciela cieszy się poważaniem społecznym oraz dużym prestiżem w Finlandii. Dostanie się na pedagogikę jest w tym kraju trudniejsze niż </a:t>
            </a:r>
            <a:br>
              <a:rPr lang="pl-PL" dirty="0" smtClean="0"/>
            </a:br>
            <a:r>
              <a:rPr lang="pl-PL" dirty="0" smtClean="0"/>
              <a:t>na prawo lub medycynę. Przyszli nauczyciele przechodzą </a:t>
            </a:r>
            <a:br>
              <a:rPr lang="pl-PL" dirty="0" smtClean="0"/>
            </a:br>
            <a:r>
              <a:rPr lang="pl-PL" dirty="0" smtClean="0"/>
              <a:t>przez wielostopniową selekcję, zanim będą mogli pracować </a:t>
            </a:r>
            <a:br>
              <a:rPr lang="pl-PL" dirty="0" smtClean="0"/>
            </a:br>
            <a:r>
              <a:rPr lang="pl-PL" dirty="0" smtClean="0"/>
              <a:t>w szkole. Do placówek trafiają zatem wyłącznie najlepsi </a:t>
            </a:r>
            <a:br>
              <a:rPr lang="pl-PL" dirty="0" smtClean="0"/>
            </a:br>
            <a:r>
              <a:rPr lang="pl-PL" dirty="0" smtClean="0"/>
              <a:t>z najlepszych, którzy są doskonale przygotowani merytorycznie </a:t>
            </a:r>
            <a:br>
              <a:rPr lang="pl-PL" dirty="0" smtClean="0"/>
            </a:br>
            <a:r>
              <a:rPr lang="pl-PL" dirty="0" smtClean="0"/>
              <a:t>oraz mają w sobie powołanie i pasję. Nauczyciel w Finlandii pracuje 4 godziny dziennie. Poza tym musi on również poświęcać 2 godziny tygodniowo na rozwój zawodowy. Szkolenia oraz kursy są całkowicie finansowane przez państwo.”</a:t>
            </a:r>
          </a:p>
          <a:p>
            <a:endParaRPr lang="pl-PL" dirty="0"/>
          </a:p>
        </p:txBody>
      </p:sp>
      <p:sp>
        <p:nvSpPr>
          <p:cNvPr id="4" name="Symbol zastępczy tekstu 3"/>
          <p:cNvSpPr>
            <a:spLocks noGrp="1"/>
          </p:cNvSpPr>
          <p:nvPr>
            <p:ph type="body" sz="half" idx="2"/>
          </p:nvPr>
        </p:nvSpPr>
        <p:spPr/>
        <p:txBody>
          <a:bodyPr/>
          <a:lstStyle/>
          <a:p>
            <a:endParaRPr lang="pl-PL" dirty="0"/>
          </a:p>
        </p:txBody>
      </p:sp>
      <p:pic>
        <p:nvPicPr>
          <p:cNvPr id="5" name="Obraz 4" descr="Dzień trzeci (41).JPG"/>
          <p:cNvPicPr>
            <a:picLocks noChangeAspect="1"/>
          </p:cNvPicPr>
          <p:nvPr/>
        </p:nvPicPr>
        <p:blipFill>
          <a:blip r:embed="rId2" cstate="print"/>
          <a:stretch>
            <a:fillRect/>
          </a:stretch>
        </p:blipFill>
        <p:spPr>
          <a:xfrm rot="16200000">
            <a:off x="-464371" y="2178827"/>
            <a:ext cx="4786330" cy="3143272"/>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1700" dirty="0" smtClean="0"/>
              <a:t>Barbara </a:t>
            </a:r>
            <a:r>
              <a:rPr lang="pl-PL" sz="1700" dirty="0" err="1" smtClean="0"/>
              <a:t>Jonek</a:t>
            </a:r>
            <a:r>
              <a:rPr lang="pl-PL" sz="1700" dirty="0" smtClean="0"/>
              <a:t> (nauczyciel języka niemieckiego, edukacji wczesnoszkolnej, </a:t>
            </a:r>
            <a:r>
              <a:rPr lang="pl-PL" sz="1700" dirty="0" err="1" smtClean="0"/>
              <a:t>surdopedagog</a:t>
            </a:r>
            <a:r>
              <a:rPr lang="pl-PL" sz="1700" dirty="0" smtClean="0"/>
              <a:t>)</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40000" lnSpcReduction="20000"/>
          </a:bodyPr>
          <a:lstStyle/>
          <a:p>
            <a:r>
              <a:rPr lang="pl-PL" dirty="0" smtClean="0"/>
              <a:t>„Udział w projekcie pozwolił mi spojrzeć na edukację w inny sposób. Rozbudził moje wątpliwości co do znaczenia oceny – uczniowie </a:t>
            </a:r>
            <a:br>
              <a:rPr lang="pl-PL" dirty="0" smtClean="0"/>
            </a:br>
            <a:r>
              <a:rPr lang="pl-PL" dirty="0" smtClean="0"/>
              <a:t>w fińskiej szkole nie są oceniani, a w sposób wzorcowy rozwijają kompetencje kluczowe. Jednocześnie zauważa się zaangażowanie uczniów w zdobywanie wiedzy i rozwijanie swoich umiejętności – ma się wrażenie, że uczniowie są bardzo świadomi własnego udziału w tym procesie. </a:t>
            </a:r>
          </a:p>
          <a:p>
            <a:r>
              <a:rPr lang="pl-PL" dirty="0" smtClean="0"/>
              <a:t>A co z zadaniami domowymi? Uczniowie wprawdzie otrzymują prace do wykonania lub dokończenia w domu, ale nie są one zbyt wymagające, tak, aby każdy miał czas na odpoczynek i rozwijanie własnych pasji. Uczniowie nie są przemęczeni nauką i zdaje się, </a:t>
            </a:r>
            <a:br>
              <a:rPr lang="pl-PL" dirty="0" smtClean="0"/>
            </a:br>
            <a:r>
              <a:rPr lang="pl-PL" dirty="0" smtClean="0"/>
              <a:t>że chłoną ją tym chętniej w szkole. </a:t>
            </a:r>
          </a:p>
          <a:p>
            <a:r>
              <a:rPr lang="pl-PL" dirty="0" smtClean="0"/>
              <a:t>Przyglądając się fińskiemu systemowi szkolnictwa trudno </a:t>
            </a:r>
            <a:br>
              <a:rPr lang="pl-PL" dirty="0" smtClean="0"/>
            </a:br>
            <a:r>
              <a:rPr lang="pl-PL" dirty="0" smtClean="0"/>
              <a:t>nie zauważyć, że najistotniejszymi umiejętnościami są te, które pozwolą młodym ludziom w przyszłości realizować najlepszą wersję siebie. Do tego potrzebne są umiejętności logicznego rozumowani, wyciągania słusznych wniosków, analizowania problemu, dyskusji. Ceniona jest kreatywność i nowatorskie spojrzenie na problem.  </a:t>
            </a:r>
          </a:p>
          <a:p>
            <a:r>
              <a:rPr lang="pl-PL" dirty="0" smtClean="0"/>
              <a:t>Sposób prowadzenia lekcji przez fińskich nauczycieli również zwracał uwagę - szczególnie szerokim zastosowaniem nowoczesnych technologii i praktycznym podejściem do omawianego tematu. </a:t>
            </a:r>
            <a:br>
              <a:rPr lang="pl-PL" dirty="0" smtClean="0"/>
            </a:br>
            <a:r>
              <a:rPr lang="pl-PL" dirty="0" smtClean="0"/>
              <a:t>Z obserwacji i rozmów prowadzonych z nauczycielami wywnioskowałam, że cieszą się oni dużym autorytetem i zaufaniem w społeczeństwie. Wykonują swoją pracę na najwyższym poziomie </a:t>
            </a:r>
            <a:br>
              <a:rPr lang="pl-PL" dirty="0" smtClean="0"/>
            </a:br>
            <a:r>
              <a:rPr lang="pl-PL" dirty="0" smtClean="0"/>
              <a:t>i z dużym zaangażowaniem, a w ich sposobie bycia daje się wyczuć lekkość i spokój. </a:t>
            </a:r>
          </a:p>
          <a:p>
            <a:r>
              <a:rPr lang="pl-PL" dirty="0" smtClean="0"/>
              <a:t>Ten spokój przywieziony z Finlandii będzie mi jeszcze długo towarzyszył na równi z nowymi pomysłami, które chętnie wykorzystam w pracy z moimi uczniami.” </a:t>
            </a:r>
          </a:p>
          <a:p>
            <a:endParaRPr lang="pl-PL" dirty="0"/>
          </a:p>
        </p:txBody>
      </p:sp>
      <p:sp>
        <p:nvSpPr>
          <p:cNvPr id="4" name="Symbol zastępczy tekstu 3"/>
          <p:cNvSpPr>
            <a:spLocks noGrp="1"/>
          </p:cNvSpPr>
          <p:nvPr>
            <p:ph type="body" sz="half" idx="2"/>
          </p:nvPr>
        </p:nvSpPr>
        <p:spPr/>
        <p:txBody>
          <a:bodyPr/>
          <a:lstStyle/>
          <a:p>
            <a:endParaRPr lang="pl-PL" dirty="0"/>
          </a:p>
        </p:txBody>
      </p:sp>
      <p:pic>
        <p:nvPicPr>
          <p:cNvPr id="5" name="Obraz 4" descr="Dzień trzeci (38).JPG"/>
          <p:cNvPicPr>
            <a:picLocks noChangeAspect="1"/>
          </p:cNvPicPr>
          <p:nvPr/>
        </p:nvPicPr>
        <p:blipFill>
          <a:blip r:embed="rId2" cstate="print"/>
          <a:stretch>
            <a:fillRect/>
          </a:stretch>
        </p:blipFill>
        <p:spPr>
          <a:xfrm rot="16200000">
            <a:off x="-535817" y="2107397"/>
            <a:ext cx="4857784" cy="321471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1700" dirty="0" smtClean="0"/>
              <a:t>Andrzej Machnik (nauczyciel matematyki, informatyki, fizyki)</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70000" lnSpcReduction="20000"/>
          </a:bodyPr>
          <a:lstStyle/>
          <a:p>
            <a:r>
              <a:rPr lang="pl-PL" dirty="0" smtClean="0"/>
              <a:t>„Dzięki udziałowi w projekcie doskonaliłem w praktyce umiejętność korzystania z języka angielskiego, </a:t>
            </a:r>
            <a:br>
              <a:rPr lang="pl-PL" dirty="0" smtClean="0"/>
            </a:br>
            <a:r>
              <a:rPr lang="pl-PL" dirty="0" smtClean="0"/>
              <a:t>a przede wszystkim przełamywania bariery psychologicznej posługiwania się językiem obcym. Poprawiłem umiejętności pracy w zespole nauczycielskim, również wielojęzykowym. Poznałem  innowacyjne sposoby nauczania </a:t>
            </a:r>
            <a:br>
              <a:rPr lang="pl-PL" dirty="0" smtClean="0"/>
            </a:br>
            <a:r>
              <a:rPr lang="pl-PL" dirty="0" smtClean="0"/>
              <a:t>i kształcenia umiejętności kluczowych, poznałem historię i kulturę Finlandii, wiele dowiedziałem się o mentalności </a:t>
            </a:r>
            <a:br>
              <a:rPr lang="pl-PL" dirty="0" smtClean="0"/>
            </a:br>
            <a:r>
              <a:rPr lang="pl-PL" dirty="0" smtClean="0"/>
              <a:t>i światopoglądzie tamtejszej ludności. Nauczyłem się kilku zwrotów w języku fińskim i szwedzkim.”</a:t>
            </a:r>
          </a:p>
          <a:p>
            <a:endParaRPr lang="pl-PL" dirty="0"/>
          </a:p>
        </p:txBody>
      </p:sp>
      <p:sp>
        <p:nvSpPr>
          <p:cNvPr id="4" name="Symbol zastępczy tekstu 3"/>
          <p:cNvSpPr>
            <a:spLocks noGrp="1"/>
          </p:cNvSpPr>
          <p:nvPr>
            <p:ph type="body" sz="half" idx="2"/>
          </p:nvPr>
        </p:nvSpPr>
        <p:spPr/>
        <p:txBody>
          <a:bodyPr/>
          <a:lstStyle/>
          <a:p>
            <a:endParaRPr lang="pl-PL"/>
          </a:p>
        </p:txBody>
      </p:sp>
      <p:pic>
        <p:nvPicPr>
          <p:cNvPr id="5" name="Obraz 4" descr="Dzień trzeci (32).JPG"/>
          <p:cNvPicPr>
            <a:picLocks noChangeAspect="1"/>
          </p:cNvPicPr>
          <p:nvPr/>
        </p:nvPicPr>
        <p:blipFill>
          <a:blip r:embed="rId2" cstate="print"/>
          <a:stretch>
            <a:fillRect/>
          </a:stretch>
        </p:blipFill>
        <p:spPr>
          <a:xfrm rot="16200000">
            <a:off x="-428656" y="2214550"/>
            <a:ext cx="4714900" cy="3143272"/>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42852"/>
            <a:ext cx="3008313" cy="1785950"/>
          </a:xfrm>
        </p:spPr>
        <p:txBody>
          <a:bodyPr>
            <a:normAutofit fontScale="90000"/>
          </a:bodyPr>
          <a:lstStyle/>
          <a:p>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
            </a:r>
            <a:br>
              <a:rPr lang="pl-PL" sz="1700" dirty="0" smtClean="0"/>
            </a:br>
            <a:r>
              <a:rPr lang="pl-PL" sz="1700" dirty="0" smtClean="0"/>
              <a:t>Joanna </a:t>
            </a:r>
            <a:r>
              <a:rPr lang="pl-PL" sz="1700" dirty="0" err="1" smtClean="0"/>
              <a:t>Tasarz</a:t>
            </a:r>
            <a:r>
              <a:rPr lang="pl-PL" sz="1700" dirty="0" smtClean="0"/>
              <a:t>  (pedagog szkolny, </a:t>
            </a:r>
            <a:r>
              <a:rPr lang="pl-PL" sz="1700" dirty="0" err="1" smtClean="0"/>
              <a:t>surdopedagog</a:t>
            </a:r>
            <a:r>
              <a:rPr lang="pl-PL" sz="1700" dirty="0" smtClean="0"/>
              <a:t>, </a:t>
            </a:r>
            <a:r>
              <a:rPr lang="pl-PL" sz="1700" dirty="0" err="1" smtClean="0"/>
              <a:t>oligofrenopedagog</a:t>
            </a:r>
            <a:r>
              <a:rPr lang="pl-PL" sz="1700" dirty="0" smtClean="0"/>
              <a:t>, nauczyciel edukacji wczesnoszkolnej i przedszkolnej, specjalista od osób z autyzmem i zespołem </a:t>
            </a:r>
            <a:r>
              <a:rPr lang="pl-PL" sz="1700" dirty="0" err="1" smtClean="0"/>
              <a:t>aspergera</a:t>
            </a:r>
            <a:r>
              <a:rPr lang="pl-PL" sz="1700" dirty="0" smtClean="0"/>
              <a:t>, pedagog resocjalizacyjny)</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70000" lnSpcReduction="20000"/>
          </a:bodyPr>
          <a:lstStyle/>
          <a:p>
            <a:r>
              <a:rPr lang="pl-PL" dirty="0" smtClean="0"/>
              <a:t>„Wyjazd pozwolił mi </a:t>
            </a:r>
            <a:br>
              <a:rPr lang="pl-PL" dirty="0" smtClean="0"/>
            </a:br>
            <a:r>
              <a:rPr lang="pl-PL" dirty="0" smtClean="0"/>
              <a:t>na wzbogacenie wiedzy na temat zasad </a:t>
            </a:r>
            <a:br>
              <a:rPr lang="pl-PL" dirty="0" smtClean="0"/>
            </a:br>
            <a:r>
              <a:rPr lang="pl-PL" dirty="0" smtClean="0"/>
              <a:t>i norm w szkole. Podobało </a:t>
            </a:r>
            <a:br>
              <a:rPr lang="pl-PL" dirty="0" smtClean="0"/>
            </a:br>
            <a:r>
              <a:rPr lang="pl-PL" dirty="0" smtClean="0"/>
              <a:t>mi się objęcie opieką uczniów </a:t>
            </a:r>
            <a:br>
              <a:rPr lang="pl-PL" dirty="0" smtClean="0"/>
            </a:br>
            <a:r>
              <a:rPr lang="pl-PL" dirty="0" smtClean="0"/>
              <a:t>z problemami i deficytami- skupienie się na motywacji do nauki. Brak obciążenia ilością nadmiaru wiedzy, praktyka </a:t>
            </a:r>
            <a:br>
              <a:rPr lang="pl-PL" dirty="0" smtClean="0"/>
            </a:br>
            <a:r>
              <a:rPr lang="pl-PL" dirty="0" smtClean="0"/>
              <a:t>ma duże znaczenie w nauczaniu. Uczenie przydatnych rzeczy w życiu codziennym. Ocena ucznia za wkład pracy a nie jej wynik. Duże zaufanie </a:t>
            </a:r>
            <a:br>
              <a:rPr lang="pl-PL" dirty="0" smtClean="0"/>
            </a:br>
            <a:r>
              <a:rPr lang="pl-PL" dirty="0" smtClean="0"/>
              <a:t>do pracy i kompetencji nauczyciela, swoboda nauczyciela w doborze materiałów do prowadzenia swojego przedmiotu. Dobre relacje ucznia </a:t>
            </a:r>
            <a:br>
              <a:rPr lang="pl-PL" dirty="0" smtClean="0"/>
            </a:br>
            <a:r>
              <a:rPr lang="pl-PL" dirty="0" smtClean="0"/>
              <a:t>i nauczyciela. Dobre relacje na linii nauczyciel- nauczyciel.”</a:t>
            </a:r>
          </a:p>
          <a:p>
            <a:endParaRPr lang="pl-PL" dirty="0"/>
          </a:p>
        </p:txBody>
      </p:sp>
      <p:sp>
        <p:nvSpPr>
          <p:cNvPr id="4" name="Symbol zastępczy tekstu 3"/>
          <p:cNvSpPr>
            <a:spLocks noGrp="1"/>
          </p:cNvSpPr>
          <p:nvPr>
            <p:ph type="body" sz="half" idx="2"/>
          </p:nvPr>
        </p:nvSpPr>
        <p:spPr/>
        <p:txBody>
          <a:bodyPr/>
          <a:lstStyle/>
          <a:p>
            <a:endParaRPr lang="pl-PL"/>
          </a:p>
        </p:txBody>
      </p:sp>
      <p:pic>
        <p:nvPicPr>
          <p:cNvPr id="5" name="Obraz 4" descr="Dzień trzeci (30).JPG"/>
          <p:cNvPicPr>
            <a:picLocks noChangeAspect="1"/>
          </p:cNvPicPr>
          <p:nvPr/>
        </p:nvPicPr>
        <p:blipFill>
          <a:blip r:embed="rId2" cstate="print"/>
          <a:stretch>
            <a:fillRect/>
          </a:stretch>
        </p:blipFill>
        <p:spPr>
          <a:xfrm rot="16200000">
            <a:off x="-404842" y="2547926"/>
            <a:ext cx="4714876" cy="30480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1700" dirty="0" smtClean="0"/>
              <a:t>Anna </a:t>
            </a:r>
            <a:r>
              <a:rPr lang="pl-PL" sz="1700" dirty="0" err="1" smtClean="0"/>
              <a:t>Plonka</a:t>
            </a:r>
            <a:r>
              <a:rPr lang="pl-PL" sz="1700" dirty="0" smtClean="0"/>
              <a:t> (nauczyciel języka polskiego, języka rosyjskiego, edukacji wczesnoszkolnej, bibliotekarz)</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40000" lnSpcReduction="20000"/>
          </a:bodyPr>
          <a:lstStyle/>
          <a:p>
            <a:r>
              <a:rPr lang="pl-PL" dirty="0" smtClean="0"/>
              <a:t>„Wizyta w Finlandii pomogła mi przekonać się, że system edukacji może być inaczej zorganizowany, być może dlatego system fiński przynosi tak świetne rezultaty. Pierwszą różnicą, którą dostrzegłam jest długość lekcji, które są znacznie dłuższe niż lekcje w Polsce. Myślę, że jest to klucz do sukcesu. Czas przeznaczony na naukę </a:t>
            </a:r>
            <a:br>
              <a:rPr lang="pl-PL" dirty="0" smtClean="0"/>
            </a:br>
            <a:r>
              <a:rPr lang="pl-PL" dirty="0" smtClean="0"/>
              <a:t>jest lepiej wykorzystany. Kiedy mamy trudniejsze zagadnienie </a:t>
            </a:r>
            <a:br>
              <a:rPr lang="pl-PL" dirty="0" smtClean="0"/>
            </a:br>
            <a:r>
              <a:rPr lang="pl-PL" dirty="0" smtClean="0"/>
              <a:t>do omówienia, mamy czas, aby zagadnienie wprowadzić i dobrze  utrwalić.  </a:t>
            </a:r>
          </a:p>
          <a:p>
            <a:r>
              <a:rPr lang="pl-PL" dirty="0" smtClean="0"/>
              <a:t>W szkole fińskiej panuje cisza. Uczniowie nie tylko nie krzyczą , </a:t>
            </a:r>
            <a:br>
              <a:rPr lang="pl-PL" dirty="0" smtClean="0"/>
            </a:br>
            <a:r>
              <a:rPr lang="pl-PL" dirty="0" smtClean="0"/>
              <a:t>nie hałasują, ale obserwuje się działania, które mają na celu wyciszenie pogłosu, czyli wyciszenia na sufitach, podgumowane krzesła, brak dzwonka wzywającego na lekcje.</a:t>
            </a:r>
          </a:p>
          <a:p>
            <a:r>
              <a:rPr lang="pl-PL" dirty="0" smtClean="0"/>
              <a:t>Dzieci mają duży komfort, gdyż mają oprócz miejsca na odzież, szafkę na książki. Plecaki dzieci fińskich są lekkie. Luksusem </a:t>
            </a:r>
            <a:br>
              <a:rPr lang="pl-PL" dirty="0" smtClean="0"/>
            </a:br>
            <a:r>
              <a:rPr lang="pl-PL" dirty="0" smtClean="0"/>
              <a:t>jest samoobsługowa stołówka z obiadem dla wszystkich.</a:t>
            </a:r>
          </a:p>
          <a:p>
            <a:r>
              <a:rPr lang="pl-PL" dirty="0" smtClean="0"/>
              <a:t>Baza do sportu zadziwia i szokuje. Uczniowie maja do dyspozycji więcej boisk, więcej hal, komplety nart i łyżew do dyspozycji </a:t>
            </a:r>
            <a:br>
              <a:rPr lang="pl-PL" dirty="0" smtClean="0"/>
            </a:br>
            <a:r>
              <a:rPr lang="pl-PL" dirty="0" smtClean="0"/>
              <a:t>na lekcjach wychowania fizycznego.</a:t>
            </a:r>
          </a:p>
          <a:p>
            <a:r>
              <a:rPr lang="pl-PL" dirty="0" smtClean="0"/>
              <a:t>Zadziwia atmosfera na lekcjach, gdzie nauczyciele bardzo spokojnie podchodzą do drobnych wybryków. Nauczyciele ufają uczniom, którzy bez proszenia, czasami bez informowania nauczyciela, mogą wychodzić do toalety w czasie lekcji. Panuje naprawdę przyjazna atmosfera.</a:t>
            </a:r>
          </a:p>
          <a:p>
            <a:r>
              <a:rPr lang="pl-PL" dirty="0" smtClean="0"/>
              <a:t>Lekcje prowadzone są w sposób multimedialny. Nigdzie już nie ma śladu po tradycyjnej tablicy z kredą. Jako nauczycielowi języka podobało mi się , że do danego przedmiotu dzieci miały jednakowe zeszyty-ten sam rozmiar i ta sama okładka. W każdej klasie </a:t>
            </a:r>
            <a:br>
              <a:rPr lang="pl-PL" dirty="0" smtClean="0"/>
            </a:br>
            <a:r>
              <a:rPr lang="pl-PL" dirty="0" smtClean="0"/>
              <a:t>na wyposażeniu znajdowały się komplety nożyczek, kredek, ołówków.</a:t>
            </a:r>
          </a:p>
          <a:p>
            <a:r>
              <a:rPr lang="pl-PL" dirty="0" smtClean="0"/>
              <a:t>W Finlandii nauczyciel cieszy się szacunkiem, co było widać, jaka panuje atmosfera w szkole. Rodzice nie ingerują w dziania szkoły </a:t>
            </a:r>
            <a:br>
              <a:rPr lang="pl-PL" dirty="0" smtClean="0"/>
            </a:br>
            <a:r>
              <a:rPr lang="pl-PL" dirty="0" smtClean="0"/>
              <a:t>i nauczycieli, gdyż darzą ich najwyższym zaufaniem, dowodem </a:t>
            </a:r>
            <a:br>
              <a:rPr lang="pl-PL" dirty="0" smtClean="0"/>
            </a:br>
            <a:r>
              <a:rPr lang="pl-PL" dirty="0" smtClean="0"/>
              <a:t>jest ilość spotkań nauczycieli z rodzicami w liczbie jedno w roku szkolnym.”</a:t>
            </a:r>
          </a:p>
          <a:p>
            <a:endParaRPr lang="pl-PL" dirty="0"/>
          </a:p>
        </p:txBody>
      </p:sp>
      <p:sp>
        <p:nvSpPr>
          <p:cNvPr id="4" name="Symbol zastępczy tekstu 3"/>
          <p:cNvSpPr>
            <a:spLocks noGrp="1"/>
          </p:cNvSpPr>
          <p:nvPr>
            <p:ph type="body" sz="half" idx="2"/>
          </p:nvPr>
        </p:nvSpPr>
        <p:spPr/>
        <p:txBody>
          <a:bodyPr/>
          <a:lstStyle/>
          <a:p>
            <a:endParaRPr lang="pl-PL" dirty="0"/>
          </a:p>
        </p:txBody>
      </p:sp>
      <p:pic>
        <p:nvPicPr>
          <p:cNvPr id="6" name="Obraz 5" descr="Dzień trzeci (43).JPG"/>
          <p:cNvPicPr>
            <a:picLocks noChangeAspect="1"/>
          </p:cNvPicPr>
          <p:nvPr/>
        </p:nvPicPr>
        <p:blipFill>
          <a:blip r:embed="rId2" cstate="print"/>
          <a:stretch>
            <a:fillRect/>
          </a:stretch>
        </p:blipFill>
        <p:spPr>
          <a:xfrm rot="16200000">
            <a:off x="-428660" y="2214554"/>
            <a:ext cx="4786346" cy="3071834"/>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1700" dirty="0" smtClean="0"/>
              <a:t>Jadwiga Podobińska (nauczyciel języka angielskiego, języka francuskiego, WOS i edukacji wczesnoszkolnej)</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25000" lnSpcReduction="20000"/>
          </a:bodyPr>
          <a:lstStyle/>
          <a:p>
            <a:r>
              <a:rPr lang="pl-PL" sz="4800" dirty="0" smtClean="0"/>
              <a:t>„Finlandia urzeka spokojem. Już pierwsze wrażenie z lotniska jest niesamowite, ludzie działają jak w zwolnionym tempie, nie widać pośpiechu, nie wyczuwa się nerwowości, tak powszechnej na międzynarodowych lotniskach. Komunikacja jest doskonale zorganizowana i działa bez zarzutu. </a:t>
            </a:r>
          </a:p>
          <a:p>
            <a:r>
              <a:rPr lang="pl-PL" sz="4800" dirty="0" smtClean="0"/>
              <a:t>Przybywamy do </a:t>
            </a:r>
            <a:r>
              <a:rPr lang="pl-PL" sz="4800" dirty="0" err="1" smtClean="0"/>
              <a:t>Kokkoli</a:t>
            </a:r>
            <a:r>
              <a:rPr lang="pl-PL" sz="4800" dirty="0" smtClean="0"/>
              <a:t> i nadchodzi czas na poznanie systemu fińskiego, który jest uważany za wzorcowy, a uczniowie osiągają wysokie wyniki </a:t>
            </a:r>
            <a:br>
              <a:rPr lang="pl-PL" sz="4800" dirty="0" smtClean="0"/>
            </a:br>
            <a:r>
              <a:rPr lang="pl-PL" sz="4800" dirty="0" smtClean="0"/>
              <a:t>w testach PISA. Klasy są urządzone w skandynawskim stylu, jasne i puste. W trakcie jednej z rozmów pytam dlaczego? Uczniowie muszą skupić się na nauce i nauczycielu, musimy im na to pozwolić. Same zajęcia trwają około 70 minut - jest czas na przedstawienie teorii i wykorzystanie jej </a:t>
            </a:r>
            <a:br>
              <a:rPr lang="pl-PL" sz="4800" dirty="0" smtClean="0"/>
            </a:br>
            <a:r>
              <a:rPr lang="pl-PL" sz="4800" dirty="0" smtClean="0"/>
              <a:t>w praktyce. Przy wejściu do każdej klasy znajduje się pojemnik na telefony komórkowe uczniów. Jak obserwuję większość uczniów nie ma problemu z zostawieniem komórki na czas trwania lekcji. Nauczyciele mówią </a:t>
            </a:r>
            <a:br>
              <a:rPr lang="pl-PL" sz="4800" dirty="0" smtClean="0"/>
            </a:br>
            <a:r>
              <a:rPr lang="pl-PL" sz="4800" dirty="0" smtClean="0"/>
              <a:t>po cichu skupiając na sobie uwagę uczniów, uczniowie nie rozmawiają między sobą, a jeśli ktoś przeszkadza reszta go ignoruje. Trafiamy </a:t>
            </a:r>
            <a:br>
              <a:rPr lang="pl-PL" sz="4800" dirty="0" smtClean="0"/>
            </a:br>
            <a:r>
              <a:rPr lang="pl-PL" sz="4800" dirty="0" smtClean="0"/>
              <a:t>na zajęcia Home </a:t>
            </a:r>
            <a:r>
              <a:rPr lang="pl-PL" sz="4800" dirty="0" err="1" smtClean="0"/>
              <a:t>Economics</a:t>
            </a:r>
            <a:r>
              <a:rPr lang="pl-PL" sz="4800" dirty="0" smtClean="0"/>
              <a:t> doskonale wyposażona pracownia z kilkoma stanowiskami kuchennymi. To tutaj uczniowie nabierają umiejętności przydatnych w dorosłym życiu: pranie prasowanie i gotowanie. Ponieważ uczniowie przygotowali tradycyjne ciasto z jagodami zostajemy nim poczęstowanie. Smakuje pysznie. Szkoła zapewnia wszystkie produkty spożywcze i sprzęty. Podobnie jest z pracownią plastyczną: papier, farby, kredki i nożyczki są na wyposażeniu pracowni. Do każdego przedmiotu uczniowie otrzymują podręcznik i zeszyty. Rodzice nie ponoszą żadnych kosztów związanych z edukacją. W trakcie wspólnego wieczoru zorganizowanego przez nauczycieli z goszczącej nas szkoły wywiązuje się żywiołowa dyskusja na temat szkoły i zawodu nauczyciela. </a:t>
            </a:r>
          </a:p>
          <a:p>
            <a:r>
              <a:rPr lang="pl-PL" sz="4800" dirty="0" smtClean="0"/>
              <a:t>Być nauczycielem w Finlandii to wielki zaszczyt ale też olbrzymie wymagania stawiane studentom. Do zawodu trafiają tylko najlepsi. </a:t>
            </a:r>
            <a:br>
              <a:rPr lang="pl-PL" sz="4800" dirty="0" smtClean="0"/>
            </a:br>
            <a:r>
              <a:rPr lang="pl-PL" sz="4800" dirty="0" smtClean="0"/>
              <a:t>W trakcie wieczoru większość z nas przełamuje barierę językową </a:t>
            </a:r>
            <a:br>
              <a:rPr lang="pl-PL" sz="4800" dirty="0" smtClean="0"/>
            </a:br>
            <a:r>
              <a:rPr lang="pl-PL" sz="4800" dirty="0" smtClean="0"/>
              <a:t>i spędzamy cudowny czas wymieniając się doświadczeniami, grając w gry </a:t>
            </a:r>
            <a:br>
              <a:rPr lang="pl-PL" sz="4800" dirty="0" smtClean="0"/>
            </a:br>
            <a:r>
              <a:rPr lang="pl-PL" sz="4800" dirty="0" smtClean="0"/>
              <a:t>i próbujemy lokalnej kuchni. Przekonujemy się, że stereotypowe  </a:t>
            </a:r>
            <a:br>
              <a:rPr lang="pl-PL" sz="4800" dirty="0" smtClean="0"/>
            </a:br>
            <a:r>
              <a:rPr lang="pl-PL" sz="4800" dirty="0" smtClean="0"/>
              <a:t>i krzywdzące jest postrzeganie Finów jako nacji zdystansowanej </a:t>
            </a:r>
            <a:br>
              <a:rPr lang="pl-PL" sz="4800" dirty="0" smtClean="0"/>
            </a:br>
            <a:r>
              <a:rPr lang="pl-PL" sz="4800" dirty="0" smtClean="0"/>
              <a:t>i hermetycznej. Nasi gospodarze są otwarci, chętnie opowiadają swoje historie, dzielą się doświadczeniem.  Wszyscy podkreślają jak ważne  jest zachowanie równowagi pomiędzy życiem zawodowym i prywatnym. Mając tak piękne warunki środowiskowe: jeziora i lasy nie dziwię się, </a:t>
            </a:r>
            <a:br>
              <a:rPr lang="pl-PL" sz="4800" dirty="0" smtClean="0"/>
            </a:br>
            <a:r>
              <a:rPr lang="pl-PL" sz="4800" dirty="0" smtClean="0"/>
              <a:t>że czas poza szkołą spędzają na łonie natury w swoich letnich domkach położonych  nad brzegami  jezior. Czas spędzony w Finlandii był bardzo intensywny i twórczy.  Do polskiej szkoły wróciłam naładowana pozytywną energią, z głową pełną pomysłów, jak mogę lepiej pracować z uczniami. Zdecydowanie polecam nauczycielom udział w </a:t>
            </a:r>
            <a:r>
              <a:rPr lang="pl-PL" sz="4800" dirty="0" err="1" smtClean="0"/>
              <a:t>mobilnościach</a:t>
            </a:r>
            <a:r>
              <a:rPr lang="pl-PL" sz="4800" dirty="0" smtClean="0"/>
              <a:t> Erasmus+.”</a:t>
            </a:r>
          </a:p>
          <a:p>
            <a:endParaRPr lang="pl-PL" dirty="0"/>
          </a:p>
        </p:txBody>
      </p:sp>
      <p:sp>
        <p:nvSpPr>
          <p:cNvPr id="4" name="Symbol zastępczy tekstu 3"/>
          <p:cNvSpPr>
            <a:spLocks noGrp="1"/>
          </p:cNvSpPr>
          <p:nvPr>
            <p:ph type="body" sz="half" idx="2"/>
          </p:nvPr>
        </p:nvSpPr>
        <p:spPr/>
        <p:txBody>
          <a:bodyPr/>
          <a:lstStyle/>
          <a:p>
            <a:endParaRPr lang="pl-PL" dirty="0"/>
          </a:p>
        </p:txBody>
      </p:sp>
      <p:pic>
        <p:nvPicPr>
          <p:cNvPr id="5" name="Obraz 4" descr="Dzień trzeci (54).JPG"/>
          <p:cNvPicPr>
            <a:picLocks noChangeAspect="1"/>
          </p:cNvPicPr>
          <p:nvPr/>
        </p:nvPicPr>
        <p:blipFill>
          <a:blip r:embed="rId2" cstate="print"/>
          <a:stretch>
            <a:fillRect/>
          </a:stretch>
        </p:blipFill>
        <p:spPr>
          <a:xfrm>
            <a:off x="357158" y="1357298"/>
            <a:ext cx="3214710" cy="492922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428604"/>
            <a:ext cx="8229600" cy="1571636"/>
          </a:xfrm>
        </p:spPr>
        <p:txBody>
          <a:bodyPr>
            <a:normAutofit fontScale="90000"/>
          </a:bodyPr>
          <a:lstStyle/>
          <a:p>
            <a:pPr algn="l"/>
            <a:r>
              <a:rPr lang="pl-PL" sz="2200" dirty="0" smtClean="0">
                <a:solidFill>
                  <a:schemeClr val="tx2">
                    <a:lumMod val="60000"/>
                    <a:lumOff val="40000"/>
                  </a:schemeClr>
                </a:solidFill>
              </a:rPr>
              <a:t/>
            </a:r>
            <a:br>
              <a:rPr lang="pl-PL" sz="2200" dirty="0" smtClean="0">
                <a:solidFill>
                  <a:schemeClr val="tx2">
                    <a:lumMod val="60000"/>
                    <a:lumOff val="40000"/>
                  </a:schemeClr>
                </a:solidFill>
              </a:rPr>
            </a:br>
            <a:r>
              <a:rPr lang="pl-PL" sz="2200" dirty="0" smtClean="0">
                <a:solidFill>
                  <a:schemeClr val="tx2">
                    <a:lumMod val="60000"/>
                    <a:lumOff val="40000"/>
                  </a:schemeClr>
                </a:solidFill>
              </a:rPr>
              <a:t>Placówka partnerska</a:t>
            </a:r>
            <a:br>
              <a:rPr lang="pl-PL" sz="2200" dirty="0" smtClean="0">
                <a:solidFill>
                  <a:schemeClr val="tx2">
                    <a:lumMod val="60000"/>
                    <a:lumOff val="40000"/>
                  </a:schemeClr>
                </a:solidFill>
              </a:rPr>
            </a:br>
            <a:r>
              <a:rPr lang="pl-PL" sz="2200" dirty="0" err="1" smtClean="0"/>
              <a:t>Donnerska</a:t>
            </a:r>
            <a:r>
              <a:rPr lang="pl-PL" sz="2200" dirty="0" smtClean="0"/>
              <a:t> </a:t>
            </a:r>
            <a:r>
              <a:rPr lang="pl-PL" sz="2200" dirty="0" err="1" smtClean="0"/>
              <a:t>skolan</a:t>
            </a:r>
            <a:r>
              <a:rPr lang="pl-PL" sz="2200" dirty="0" smtClean="0"/>
              <a:t> w mieście </a:t>
            </a:r>
            <a:r>
              <a:rPr lang="pl-PL" sz="2200" dirty="0" err="1" smtClean="0"/>
              <a:t>Kokkola</a:t>
            </a:r>
            <a:r>
              <a:rPr lang="pl-PL" sz="2200" dirty="0" smtClean="0"/>
              <a:t>, środkowo-zachodnia Finlandia. </a:t>
            </a:r>
            <a:br>
              <a:rPr lang="pl-PL" sz="2200" dirty="0" smtClean="0"/>
            </a:br>
            <a:r>
              <a:rPr lang="pl-PL" sz="2200" dirty="0" smtClean="0"/>
              <a:t>262 uczniów </a:t>
            </a:r>
            <a:br>
              <a:rPr lang="pl-PL" sz="2200" dirty="0" smtClean="0"/>
            </a:br>
            <a:r>
              <a:rPr lang="pl-PL" sz="2200" dirty="0" smtClean="0"/>
              <a:t>13 klas </a:t>
            </a:r>
            <a:br>
              <a:rPr lang="pl-PL" sz="2200" dirty="0" smtClean="0"/>
            </a:br>
            <a:r>
              <a:rPr lang="pl-PL" sz="2200" dirty="0" smtClean="0"/>
              <a:t>28 nauczycieli </a:t>
            </a:r>
            <a:br>
              <a:rPr lang="pl-PL" sz="2200" dirty="0" smtClean="0"/>
            </a:br>
            <a:r>
              <a:rPr lang="pl-PL" sz="2200" dirty="0" smtClean="0"/>
              <a:t>3 asystentów nauczyciela</a:t>
            </a:r>
            <a:br>
              <a:rPr lang="pl-PL" sz="2200" dirty="0" smtClean="0"/>
            </a:br>
            <a:r>
              <a:rPr lang="pl-PL" sz="2200" dirty="0" smtClean="0"/>
              <a:t>1 szkolny trener (animator)</a:t>
            </a:r>
            <a:br>
              <a:rPr lang="pl-PL" sz="2200" dirty="0" smtClean="0"/>
            </a:br>
            <a:r>
              <a:rPr lang="pl-PL" sz="2200" dirty="0" smtClean="0"/>
              <a:t>Dyrektor szkoły - </a:t>
            </a:r>
            <a:r>
              <a:rPr lang="pl-PL" sz="2200" dirty="0" err="1" smtClean="0"/>
              <a:t>Kaj</a:t>
            </a:r>
            <a:r>
              <a:rPr lang="pl-PL" sz="2200" dirty="0" smtClean="0"/>
              <a:t> </a:t>
            </a:r>
            <a:r>
              <a:rPr lang="pl-PL" sz="2200" dirty="0" err="1" smtClean="0"/>
              <a:t>Holmbäck</a:t>
            </a:r>
            <a:endParaRPr lang="pl-PL" sz="2200" dirty="0"/>
          </a:p>
        </p:txBody>
      </p:sp>
      <p:pic>
        <p:nvPicPr>
          <p:cNvPr id="5" name="Symbol zastępczy zawartości 4" descr="Donnerska skolan1.jpg"/>
          <p:cNvPicPr>
            <a:picLocks noGrp="1" noChangeAspect="1"/>
          </p:cNvPicPr>
          <p:nvPr>
            <p:ph sz="half" idx="1"/>
          </p:nvPr>
        </p:nvPicPr>
        <p:blipFill>
          <a:blip r:embed="rId2" cstate="print"/>
          <a:stretch>
            <a:fillRect/>
          </a:stretch>
        </p:blipFill>
        <p:spPr>
          <a:xfrm>
            <a:off x="285720" y="2643182"/>
            <a:ext cx="2643206" cy="3929090"/>
          </a:xfrm>
        </p:spPr>
      </p:pic>
      <p:pic>
        <p:nvPicPr>
          <p:cNvPr id="6" name="Symbol zastępczy zawartości 5" descr="boss1.jpg"/>
          <p:cNvPicPr>
            <a:picLocks noGrp="1" noChangeAspect="1"/>
          </p:cNvPicPr>
          <p:nvPr>
            <p:ph sz="half" idx="2"/>
          </p:nvPr>
        </p:nvPicPr>
        <p:blipFill>
          <a:blip r:embed="rId3" cstate="print"/>
          <a:stretch>
            <a:fillRect/>
          </a:stretch>
        </p:blipFill>
        <p:spPr>
          <a:xfrm>
            <a:off x="3071802" y="2643182"/>
            <a:ext cx="5786478" cy="392909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642918"/>
            <a:ext cx="8229600" cy="1143000"/>
          </a:xfrm>
        </p:spPr>
        <p:txBody>
          <a:bodyPr>
            <a:noAutofit/>
          </a:bodyPr>
          <a:lstStyle/>
          <a:p>
            <a:pPr algn="l"/>
            <a:r>
              <a:rPr lang="pl-PL" sz="2000" dirty="0" smtClean="0">
                <a:solidFill>
                  <a:schemeClr val="tx2">
                    <a:lumMod val="60000"/>
                    <a:lumOff val="40000"/>
                  </a:schemeClr>
                </a:solidFill>
              </a:rPr>
              <a:t/>
            </a:r>
            <a:br>
              <a:rPr lang="pl-PL" sz="2000" dirty="0" smtClean="0">
                <a:solidFill>
                  <a:schemeClr val="tx2">
                    <a:lumMod val="60000"/>
                    <a:lumOff val="40000"/>
                  </a:schemeClr>
                </a:solidFill>
              </a:rPr>
            </a:br>
            <a:r>
              <a:rPr lang="pl-PL" sz="2000" dirty="0" smtClean="0">
                <a:solidFill>
                  <a:schemeClr val="tx2">
                    <a:lumMod val="60000"/>
                    <a:lumOff val="40000"/>
                  </a:schemeClr>
                </a:solidFill>
              </a:rPr>
              <a:t>Cel </a:t>
            </a:r>
            <a:r>
              <a:rPr lang="pl-PL" sz="2000" dirty="0" smtClean="0"/>
              <a:t/>
            </a:r>
            <a:br>
              <a:rPr lang="pl-PL" sz="2000" dirty="0" smtClean="0"/>
            </a:br>
            <a:r>
              <a:rPr lang="pl-PL" sz="2000" dirty="0" smtClean="0"/>
              <a:t>Nasze szkolenie miało na celu poznanie innowacyjnych sposobów nauczania, nowych metod aktywizujących, kreatywnych, zachęcających do czytelnictwa, twórczego pisania, praktycznego liczenia, ćwiczenia wyobraźni przestrzennej. Nasza uwaga skierowana była również na pogłębienie wiedzy dotyczącej metod i technik koncentracji, kształcenia pamięci, budowania motywacji, dyskutowania i krytycznego myślenia, ale przede wszystkim na procesie kształcenia kompetencji kluczowych u uczniów. </a:t>
            </a:r>
            <a:endParaRPr lang="pl-PL" sz="2000" dirty="0"/>
          </a:p>
        </p:txBody>
      </p:sp>
      <p:pic>
        <p:nvPicPr>
          <p:cNvPr id="4" name="Symbol zastępczy zawartości 3" descr="Dzień drugi (4).JPG"/>
          <p:cNvPicPr>
            <a:picLocks noGrp="1" noChangeAspect="1"/>
          </p:cNvPicPr>
          <p:nvPr>
            <p:ph idx="1"/>
          </p:nvPr>
        </p:nvPicPr>
        <p:blipFill>
          <a:blip r:embed="rId2" cstate="print"/>
          <a:stretch>
            <a:fillRect/>
          </a:stretch>
        </p:blipFill>
        <p:spPr>
          <a:xfrm>
            <a:off x="1643042" y="2714620"/>
            <a:ext cx="5857916" cy="3857652"/>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1214422"/>
            <a:ext cx="8229600" cy="1143000"/>
          </a:xfrm>
        </p:spPr>
        <p:txBody>
          <a:bodyPr>
            <a:noAutofit/>
          </a:bodyPr>
          <a:lstStyle/>
          <a:p>
            <a:pPr algn="l"/>
            <a:r>
              <a:rPr lang="pl-PL" sz="2000" dirty="0" err="1" smtClean="0">
                <a:solidFill>
                  <a:schemeClr val="tx2">
                    <a:lumMod val="60000"/>
                    <a:lumOff val="40000"/>
                  </a:schemeClr>
                </a:solidFill>
              </a:rPr>
              <a:t>Donnerska</a:t>
            </a:r>
            <a:r>
              <a:rPr lang="pl-PL" sz="2000" dirty="0" smtClean="0">
                <a:solidFill>
                  <a:schemeClr val="tx2">
                    <a:lumMod val="60000"/>
                    <a:lumOff val="40000"/>
                  </a:schemeClr>
                </a:solidFill>
              </a:rPr>
              <a:t> </a:t>
            </a:r>
            <a:r>
              <a:rPr lang="pl-PL" sz="2000" dirty="0" err="1" smtClean="0">
                <a:solidFill>
                  <a:schemeClr val="tx2">
                    <a:lumMod val="60000"/>
                    <a:lumOff val="40000"/>
                  </a:schemeClr>
                </a:solidFill>
              </a:rPr>
              <a:t>skolan</a:t>
            </a:r>
            <a:r>
              <a:rPr lang="pl-PL" sz="2000" dirty="0" smtClean="0">
                <a:solidFill>
                  <a:schemeClr val="tx2">
                    <a:lumMod val="60000"/>
                    <a:lumOff val="40000"/>
                  </a:schemeClr>
                </a:solidFill>
              </a:rPr>
              <a:t> – specyfika. </a:t>
            </a:r>
            <a:r>
              <a:rPr lang="pl-PL" sz="2000" dirty="0" smtClean="0"/>
              <a:t>To placówka dwujęzyczna, w której uczą się dzieci w języku szwedzkim i fińskim, gdyż miasto </a:t>
            </a:r>
            <a:r>
              <a:rPr lang="pl-PL" sz="2000" dirty="0" err="1" smtClean="0"/>
              <a:t>Kokkola</a:t>
            </a:r>
            <a:r>
              <a:rPr lang="pl-PL" sz="2000" dirty="0" smtClean="0"/>
              <a:t> jest enklawą szwedzkiej mniejszości. Dzieci uczęszczające do tej placówki to przedział klas 7-9. Znaczna część uczniów, około 140 dojeżdża do placówki z miejsca zamieszkania oddalonego do 5km od szkoły. Na korytarzach szkolnych z reguły panuje cisza, podobnie w otoczeniu szkoły, w salach lekcyjnych. Uczniowie spędzają przerwy na spokojnych rozmowach, w szkole nie występuje nadmiar bodźców, co sprzyja koncentracji i przyswajaniu wiedzy. Ilość bodźców rozpraszających ograniczona jest do absolutnego minimum. Wszystko po to, aby uczniowie byli skupieni na przyswajaniu i zdobywaniu nowej wiedzy, </a:t>
            </a:r>
            <a:br>
              <a:rPr lang="pl-PL" sz="2000" dirty="0" smtClean="0"/>
            </a:br>
            <a:r>
              <a:rPr lang="pl-PL" sz="2000" dirty="0" smtClean="0"/>
              <a:t>a proces edukacyjny przebiegał bez przeszkód.</a:t>
            </a:r>
            <a:endParaRPr lang="pl-PL" sz="2000" dirty="0"/>
          </a:p>
        </p:txBody>
      </p:sp>
      <p:pic>
        <p:nvPicPr>
          <p:cNvPr id="5" name="Symbol zastępczy zawartości 4" descr="pokój nauczycielski.JPG"/>
          <p:cNvPicPr>
            <a:picLocks noGrp="1" noChangeAspect="1"/>
          </p:cNvPicPr>
          <p:nvPr>
            <p:ph sz="half" idx="1"/>
          </p:nvPr>
        </p:nvPicPr>
        <p:blipFill>
          <a:blip r:embed="rId2" cstate="print"/>
          <a:stretch>
            <a:fillRect/>
          </a:stretch>
        </p:blipFill>
        <p:spPr>
          <a:xfrm>
            <a:off x="4786314" y="3476625"/>
            <a:ext cx="4181476" cy="2787651"/>
          </a:xfrm>
        </p:spPr>
      </p:pic>
      <p:pic>
        <p:nvPicPr>
          <p:cNvPr id="6" name="Symbol zastępczy zawartości 5" descr="konferencja.JPG"/>
          <p:cNvPicPr>
            <a:picLocks noGrp="1" noChangeAspect="1"/>
          </p:cNvPicPr>
          <p:nvPr>
            <p:ph sz="half" idx="2"/>
          </p:nvPr>
        </p:nvPicPr>
        <p:blipFill>
          <a:blip r:embed="rId3" cstate="print"/>
          <a:stretch>
            <a:fillRect/>
          </a:stretch>
        </p:blipFill>
        <p:spPr>
          <a:xfrm>
            <a:off x="357158" y="3454381"/>
            <a:ext cx="4214842" cy="2809895"/>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l"/>
            <a:r>
              <a:rPr lang="pl-PL" sz="2000" dirty="0" smtClean="0">
                <a:solidFill>
                  <a:schemeClr val="tx2">
                    <a:lumMod val="60000"/>
                    <a:lumOff val="40000"/>
                  </a:schemeClr>
                </a:solidFill>
              </a:rPr>
              <a:t>„Strzał w dziesiątkę” </a:t>
            </a:r>
            <a:br>
              <a:rPr lang="pl-PL" sz="2000" dirty="0" smtClean="0">
                <a:solidFill>
                  <a:schemeClr val="tx2">
                    <a:lumMod val="60000"/>
                    <a:lumOff val="40000"/>
                  </a:schemeClr>
                </a:solidFill>
              </a:rPr>
            </a:br>
            <a:r>
              <a:rPr lang="pl-PL" sz="2000" dirty="0" smtClean="0"/>
              <a:t>Krótko po przybyciu na miejsce zostaliśmy mile zaskoczeni. Z inicjatywy przesympatycznego pana Roberta, nauczyciela </a:t>
            </a:r>
            <a:r>
              <a:rPr lang="pl-PL" sz="2000" dirty="0" err="1" smtClean="0"/>
              <a:t>Donnerska</a:t>
            </a:r>
            <a:r>
              <a:rPr lang="pl-PL" sz="2000" dirty="0" smtClean="0"/>
              <a:t> </a:t>
            </a:r>
            <a:r>
              <a:rPr lang="pl-PL" sz="2000" dirty="0" err="1" smtClean="0"/>
              <a:t>skolan</a:t>
            </a:r>
            <a:r>
              <a:rPr lang="pl-PL" sz="2000" dirty="0" smtClean="0"/>
              <a:t>  na każdego uczestnika mobilności czekał  własny środek transportu.  Rowerami codziennie dojeżdżaliśmy do pracy, a po pracy mogliśmy przemierzać zakątki i okolice urokliwej </a:t>
            </a:r>
            <a:r>
              <a:rPr lang="pl-PL" sz="2000" dirty="0" err="1" smtClean="0"/>
              <a:t>Kokkoloii</a:t>
            </a:r>
            <a:r>
              <a:rPr lang="pl-PL" sz="2000" dirty="0" smtClean="0"/>
              <a:t>.  </a:t>
            </a:r>
            <a:endParaRPr lang="pl-PL" sz="2000" dirty="0">
              <a:solidFill>
                <a:schemeClr val="tx2">
                  <a:lumMod val="60000"/>
                  <a:lumOff val="40000"/>
                </a:schemeClr>
              </a:solidFill>
            </a:endParaRPr>
          </a:p>
        </p:txBody>
      </p:sp>
      <p:pic>
        <p:nvPicPr>
          <p:cNvPr id="4" name="Symbol zastępczy zawartości 3" descr="rowery Roberta.jpg"/>
          <p:cNvPicPr>
            <a:picLocks noGrp="1" noChangeAspect="1"/>
          </p:cNvPicPr>
          <p:nvPr>
            <p:ph idx="1"/>
          </p:nvPr>
        </p:nvPicPr>
        <p:blipFill>
          <a:blip r:embed="rId2"/>
          <a:stretch>
            <a:fillRect/>
          </a:stretch>
        </p:blipFill>
        <p:spPr>
          <a:xfrm>
            <a:off x="285720" y="1714488"/>
            <a:ext cx="6034617" cy="4525963"/>
          </a:xfrm>
        </p:spPr>
      </p:pic>
      <p:pic>
        <p:nvPicPr>
          <p:cNvPr id="5" name="Obraz 4" descr="rowery dwa.jpg"/>
          <p:cNvPicPr>
            <a:picLocks noChangeAspect="1"/>
          </p:cNvPicPr>
          <p:nvPr/>
        </p:nvPicPr>
        <p:blipFill>
          <a:blip r:embed="rId3" cstate="print"/>
          <a:stretch>
            <a:fillRect/>
          </a:stretch>
        </p:blipFill>
        <p:spPr>
          <a:xfrm>
            <a:off x="5572132" y="1500174"/>
            <a:ext cx="2786050" cy="207170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000" dirty="0" smtClean="0">
                <a:solidFill>
                  <a:schemeClr val="tx2">
                    <a:lumMod val="60000"/>
                    <a:lumOff val="40000"/>
                  </a:schemeClr>
                </a:solidFill>
              </a:rPr>
              <a:t>W drodze do pracy</a:t>
            </a:r>
            <a:br>
              <a:rPr lang="pl-PL" sz="2000" dirty="0" smtClean="0">
                <a:solidFill>
                  <a:schemeClr val="tx2">
                    <a:lumMod val="60000"/>
                    <a:lumOff val="40000"/>
                  </a:schemeClr>
                </a:solidFill>
              </a:rPr>
            </a:br>
            <a:r>
              <a:rPr lang="pl-PL" sz="2000" dirty="0" smtClean="0"/>
              <a:t>Przejazd z miejsca zamieszkania do szkoły zajmował nam około 15 minut</a:t>
            </a:r>
            <a:endParaRPr lang="pl-PL" sz="2000" dirty="0">
              <a:solidFill>
                <a:schemeClr val="tx2">
                  <a:lumMod val="60000"/>
                  <a:lumOff val="40000"/>
                </a:schemeClr>
              </a:solidFill>
            </a:endParaRPr>
          </a:p>
        </p:txBody>
      </p:sp>
      <p:pic>
        <p:nvPicPr>
          <p:cNvPr id="5" name="Symbol zastępczy zawartości 4" descr="w drodze do pracy.jpg"/>
          <p:cNvPicPr>
            <a:picLocks noGrp="1" noChangeAspect="1"/>
          </p:cNvPicPr>
          <p:nvPr>
            <p:ph idx="1"/>
          </p:nvPr>
        </p:nvPicPr>
        <p:blipFill>
          <a:blip r:embed="rId2" cstate="print"/>
          <a:stretch>
            <a:fillRect/>
          </a:stretch>
        </p:blipFill>
        <p:spPr>
          <a:xfrm>
            <a:off x="1177528" y="1600200"/>
            <a:ext cx="6788944" cy="4525963"/>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571480"/>
            <a:ext cx="8229600" cy="1143000"/>
          </a:xfrm>
        </p:spPr>
        <p:txBody>
          <a:bodyPr>
            <a:normAutofit fontScale="90000"/>
          </a:bodyPr>
          <a:lstStyle/>
          <a:p>
            <a:pPr algn="l"/>
            <a:r>
              <a:rPr lang="pl-PL" sz="2000" dirty="0" smtClean="0">
                <a:solidFill>
                  <a:schemeClr val="tx2">
                    <a:lumMod val="60000"/>
                    <a:lumOff val="40000"/>
                  </a:schemeClr>
                </a:solidFill>
              </a:rPr>
              <a:t>Organizacja procesu edukacyjnego.  </a:t>
            </a:r>
            <a:r>
              <a:rPr lang="pl-PL" sz="2000" dirty="0" smtClean="0"/>
              <a:t>W Finlandii rok szkolny podzielony jest na trzy semestry. Harmonogram roku szkolnego 2022/2023 przebiega następująco: semestr pierwszy 10.08 -11.11.2022r,  semestr drugi 14.11.2022 -  24.02.2023, semestr trzeci 6.03 – 3.06.2023.  W </a:t>
            </a:r>
            <a:r>
              <a:rPr lang="pl-PL" sz="2000" dirty="0" err="1" smtClean="0"/>
              <a:t>Donnerska</a:t>
            </a:r>
            <a:r>
              <a:rPr lang="pl-PL" sz="2000" dirty="0" smtClean="0"/>
              <a:t> </a:t>
            </a:r>
            <a:r>
              <a:rPr lang="pl-PL" sz="2000" dirty="0" err="1" smtClean="0"/>
              <a:t>skolan</a:t>
            </a:r>
            <a:r>
              <a:rPr lang="pl-PL" sz="2000" dirty="0" smtClean="0"/>
              <a:t> dzienny rozkład dnia również przedstawia się zaskakująco: uczniowie mają cztery lekcje dziennie, każda trwa około 70 min. Po pierwszej lekcji jest 15 minutowa przerwa, po drugiej jest 40 minutowa przerwa na lunch, następnie kolejne dwie lekcje podzielone ponownie 15 minutową przerwą. </a:t>
            </a:r>
            <a:endParaRPr lang="pl-PL" sz="2000" dirty="0"/>
          </a:p>
        </p:txBody>
      </p:sp>
      <p:pic>
        <p:nvPicPr>
          <p:cNvPr id="4" name="Symbol zastępczy zawartości 3" descr="Dzień pierwszy (26).JPG"/>
          <p:cNvPicPr>
            <a:picLocks noGrp="1" noChangeAspect="1"/>
          </p:cNvPicPr>
          <p:nvPr>
            <p:ph idx="1"/>
          </p:nvPr>
        </p:nvPicPr>
        <p:blipFill>
          <a:blip r:embed="rId2" cstate="print"/>
          <a:stretch>
            <a:fillRect/>
          </a:stretch>
        </p:blipFill>
        <p:spPr>
          <a:xfrm>
            <a:off x="1142976" y="2357406"/>
            <a:ext cx="6788944" cy="4286304"/>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571480"/>
            <a:ext cx="8229600" cy="1143000"/>
          </a:xfrm>
        </p:spPr>
        <p:txBody>
          <a:bodyPr>
            <a:normAutofit fontScale="90000"/>
          </a:bodyPr>
          <a:lstStyle/>
          <a:p>
            <a:pPr algn="l"/>
            <a:r>
              <a:rPr lang="pl-PL" sz="2000" dirty="0" smtClean="0">
                <a:solidFill>
                  <a:schemeClr val="tx2">
                    <a:lumMod val="60000"/>
                    <a:lumOff val="40000"/>
                  </a:schemeClr>
                </a:solidFill>
              </a:rPr>
              <a:t>Lekcje. </a:t>
            </a:r>
            <a:r>
              <a:rPr lang="pl-PL" sz="2000" dirty="0" smtClean="0"/>
              <a:t>Pozytywne wrażenie wywarły na nas klasopracownie wykończone </a:t>
            </a:r>
            <a:br>
              <a:rPr lang="pl-PL" sz="2000" dirty="0" smtClean="0"/>
            </a:br>
            <a:r>
              <a:rPr lang="pl-PL" sz="2000" dirty="0" smtClean="0"/>
              <a:t>w skandynawskim stylu, są białe i puste by nie rozpraszać uczniów. Przy wejściu </a:t>
            </a:r>
            <a:br>
              <a:rPr lang="pl-PL" sz="2000" dirty="0" smtClean="0"/>
            </a:br>
            <a:r>
              <a:rPr lang="pl-PL" sz="2000" dirty="0" smtClean="0"/>
              <a:t>do każdej klasy znajduje się pojemnik na telefony komórkowe uczniów. Nauczyciele mówią po cichu skupiając na sobie uwagę uczniów, dzieci nie rozmawiają między sobą, a jeśli ktoś przeszkadza reszta go ignoruje. Obserwowaliśmy poszczególne etapy procesu lekcyjnego, metody i formy pracy, relacje pomiędzy uczniami i nauczycielami oraz mentalność i kulturę fińską. Wiele rzeczy nas zaskoczyło. System edukacyjny szkoły fińskiej znacząco się różni od systemu polskiego.</a:t>
            </a:r>
            <a:endParaRPr lang="pl-PL" sz="2000" dirty="0"/>
          </a:p>
        </p:txBody>
      </p:sp>
      <p:pic>
        <p:nvPicPr>
          <p:cNvPr id="4" name="Symbol zastępczy zawartości 3" descr="Dzień trzeci (133).JPG"/>
          <p:cNvPicPr>
            <a:picLocks noGrp="1" noChangeAspect="1"/>
          </p:cNvPicPr>
          <p:nvPr>
            <p:ph idx="1"/>
          </p:nvPr>
        </p:nvPicPr>
        <p:blipFill>
          <a:blip r:embed="rId2" cstate="print"/>
          <a:stretch>
            <a:fillRect/>
          </a:stretch>
        </p:blipFill>
        <p:spPr>
          <a:xfrm>
            <a:off x="1428728" y="2357430"/>
            <a:ext cx="6537744" cy="4054485"/>
          </a:xfrm>
        </p:spPr>
      </p:pic>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TotalTime>
  <Words>890</Words>
  <PresentationFormat>Pokaz na ekranie (4:3)</PresentationFormat>
  <Paragraphs>53</Paragraphs>
  <Slides>26</Slides>
  <Notes>0</Notes>
  <HiddenSlides>0</HiddenSlides>
  <MMClips>0</MMClips>
  <ScaleCrop>false</ScaleCrop>
  <HeadingPairs>
    <vt:vector size="4" baseType="variant">
      <vt:variant>
        <vt:lpstr>Motyw</vt:lpstr>
      </vt:variant>
      <vt:variant>
        <vt:i4>1</vt:i4>
      </vt:variant>
      <vt:variant>
        <vt:lpstr>Tytuły slajdów</vt:lpstr>
      </vt:variant>
      <vt:variant>
        <vt:i4>26</vt:i4>
      </vt:variant>
    </vt:vector>
  </HeadingPairs>
  <TitlesOfParts>
    <vt:vector size="27" baseType="lpstr">
      <vt:lpstr>Motyw pakietu Office</vt:lpstr>
      <vt:lpstr>                       Akcja KA1, Edukacja szkolna, Mobilność kadry  i edukacji szkolnej: „THE VISION OF MODERN SCHOOL – CREATING STUDENTS’ KEY COMPETENCIES"  </vt:lpstr>
      <vt:lpstr>Dlaczego Finlandia? System edukacji w Finlandii jest jednym z najlepiej funkcjonujących i najbardziej efektywnych na świecie. Za tak nadzwyczajne rezultaty odpowiada przede wszystkim prawo do równego, powszechnego  i bezpłatnego nauczania, skoncentrowanie na wspieraniu ucznia, a także odejście od ocen i testów. Nie ma rankingów szkół, różnice pomiędzy szkołami są niewielkie, a jakość nauczania jest wysoka. </vt:lpstr>
      <vt:lpstr> Placówka partnerska Donnerska skolan w mieście Kokkola, środkowo-zachodnia Finlandia.  262 uczniów  13 klas  28 nauczycieli  3 asystentów nauczyciela 1 szkolny trener (animator) Dyrektor szkoły - Kaj Holmbäck</vt:lpstr>
      <vt:lpstr> Cel  Nasze szkolenie miało na celu poznanie innowacyjnych sposobów nauczania, nowych metod aktywizujących, kreatywnych, zachęcających do czytelnictwa, twórczego pisania, praktycznego liczenia, ćwiczenia wyobraźni przestrzennej. Nasza uwaga skierowana była również na pogłębienie wiedzy dotyczącej metod i technik koncentracji, kształcenia pamięci, budowania motywacji, dyskutowania i krytycznego myślenia, ale przede wszystkim na procesie kształcenia kompetencji kluczowych u uczniów. </vt:lpstr>
      <vt:lpstr>Donnerska skolan – specyfika. To placówka dwujęzyczna, w której uczą się dzieci w języku szwedzkim i fińskim, gdyż miasto Kokkola jest enklawą szwedzkiej mniejszości. Dzieci uczęszczające do tej placówki to przedział klas 7-9. Znaczna część uczniów, około 140 dojeżdża do placówki z miejsca zamieszkania oddalonego do 5km od szkoły. Na korytarzach szkolnych z reguły panuje cisza, podobnie w otoczeniu szkoły, w salach lekcyjnych. Uczniowie spędzają przerwy na spokojnych rozmowach, w szkole nie występuje nadmiar bodźców, co sprzyja koncentracji i przyswajaniu wiedzy. Ilość bodźców rozpraszających ograniczona jest do absolutnego minimum. Wszystko po to, aby uczniowie byli skupieni na przyswajaniu i zdobywaniu nowej wiedzy,  a proces edukacyjny przebiegał bez przeszkód.</vt:lpstr>
      <vt:lpstr>„Strzał w dziesiątkę”  Krótko po przybyciu na miejsce zostaliśmy mile zaskoczeni. Z inicjatywy przesympatycznego pana Roberta, nauczyciela Donnerska skolan  na każdego uczestnika mobilności czekał  własny środek transportu.  Rowerami codziennie dojeżdżaliśmy do pracy, a po pracy mogliśmy przemierzać zakątki i okolice urokliwej Kokkoloii.  </vt:lpstr>
      <vt:lpstr>W drodze do pracy Przejazd z miejsca zamieszkania do szkoły zajmował nam około 15 minut</vt:lpstr>
      <vt:lpstr>Organizacja procesu edukacyjnego.  W Finlandii rok szkolny podzielony jest na trzy semestry. Harmonogram roku szkolnego 2022/2023 przebiega następująco: semestr pierwszy 10.08 -11.11.2022r,  semestr drugi 14.11.2022 -  24.02.2023, semestr trzeci 6.03 – 3.06.2023.  W Donnerska skolan dzienny rozkład dnia również przedstawia się zaskakująco: uczniowie mają cztery lekcje dziennie, każda trwa około 70 min. Po pierwszej lekcji jest 15 minutowa przerwa, po drugiej jest 40 minutowa przerwa na lunch, następnie kolejne dwie lekcje podzielone ponownie 15 minutową przerwą. </vt:lpstr>
      <vt:lpstr>Lekcje. Pozytywne wrażenie wywarły na nas klasopracownie wykończone  w skandynawskim stylu, są białe i puste by nie rozpraszać uczniów. Przy wejściu  do każdej klasy znajduje się pojemnik na telefony komórkowe uczniów. Nauczyciele mówią po cichu skupiając na sobie uwagę uczniów, dzieci nie rozmawiają między sobą, a jeśli ktoś przeszkadza reszta go ignoruje. Obserwowaliśmy poszczególne etapy procesu lekcyjnego, metody i formy pracy, relacje pomiędzy uczniami i nauczycielami oraz mentalność i kulturę fińską. Wiele rzeczy nas zaskoczyło. System edukacyjny szkoły fińskiej znacząco się różni od systemu polskiego.</vt:lpstr>
      <vt:lpstr>Środki edukacyjne. Mieliśmy sposobność obserwować całe spektrum zajęć  z przedmiotów bazowych. Niesamowite wrażenie wywarła na nas zawartość merytoryczna książek. Dzieci w Finlandii uczą się, jak dobrze i ekonomicznie prowadzić dom. Jest to jeden z najpopularniejszych przedmiotów wybieranych przez uczniów  w ramach zajęć fakultatywnych. Spory nacisk kładzie się również na tolerancję, akceptację odmienności przez zrozumienie i poszanowanie drugiego człowieka.</vt:lpstr>
      <vt:lpstr>Pod lupą pegagoga. Wiele rzeczy wzbudzało w nas refleksję, skąd uczniowie fińscy uzyskują tak wysokie wyniki. Zachwyciła nas wszechobecna cisza na korytarzach,  w otoczeniu szkoły, w salach lekcyjnych. Uczniowie spędzają przerwy na spokojnych rozmowach, w szkole nie występuje nadmiar bodźców, co sprzyja koncentracji  i przyswajaniu wiedzy. Pogłębianie technik koncentracji, kształcenia pamięci, budowania motywacji, dyskutowania i krytycznego myślenia wpływa korzystnie  na kształcenia kompetencji kluczowych u uczniów.  Istotnie ważną rzeczą w fińskich szkołach jest zwracanie uwagi na dobre samopoczucie dzieci.</vt:lpstr>
      <vt:lpstr>W zdrowym ciele – zdrowy duch. Donnerska skolan, to szkoła ze świetną bazą sportowo-rekreacyjną. Nauczyciele kładą nacisk na hartowanie uczniów, którzy większość lekcji wychowania fizycznego spędzają na zewnątrz. Do późnej jesieni rozgrywki zespołowe na boiskach szkolnych, a w porze zimowej w ramach lekcji wychowania fizycznego jazda na łyżwach, jazda na nartach czy nawet łowienie ryb pod lodem.</vt:lpstr>
      <vt:lpstr>Opettaja – czyli nauczyciel. Być nauczycielem w Finlandii to wielki zaszczyt, ale też olbrzymie wymagania stawiane studentom. Do zawodu trafia tylko część chętnych, najlepsi. Studia trwają około 5 lat. Istnieje wielka „niepodległość” jeśli chodzi o stosowane metody nauczania w szkołach przez nauczycieli. Nie ma też ram, aby badać umiejętności i kompetencje środowiska nauczycielskiego. Istnieje mała rotacja nauczycieli pomiędzy szkołami. Fińscy pedagodzy chętnie dzielą się doświadczeniem. Wszyscy podkreślają jednak jak ważne jest zachowanie równowagi pomiędzy życiem zawodowym i prywatnym. Rodzice nie ingerują w dziania szkoły  i nauczycieli, gdyż darzą ich najwyższym zaufaniem. Jeszcze jedną bardzo istotną kwestią jest wysokość wynagrodzenia za pracę, które w porównaniu do zarobków krajowych są nieosiągalne  dla polskiego belfra.  </vt:lpstr>
      <vt:lpstr>Pozytywnie zakręceni w wolnych chwilach Kokkola to dziesiątki kilometrów, wspaniałych tras rowerowych. Część z nich udało nam się przemierzyć, co sprawiało nam niezwykłą satysfakcję.</vt:lpstr>
      <vt:lpstr>Urokliwe zakątki. Pod okiem przewodnika Kokkola ukazała się nam jako jeszcze bardziej czarujące miasto. Zabudowane starymi, drewnianymi domami, barwne uliczki  zdawały się być nieco opustoszałe. Jednak wśród zabudowy kryły się małe lecz bardzo urokliwe  prywatne ogrody, które w porze letniej udostępniane są do podziwiania turystom. </vt:lpstr>
      <vt:lpstr>Fińska sielanka W Finlandii znajduje się ponad 187 tysięcy jezior. Znaczna część społeczeństwa  w okolicach nadwodnych posiada domki letnie, gdzie spędzają wakacyjny czas wśród przyrody i wody.  Finów łączy silna więź z naturą. Nie można zapomnieć, że miejscom tym towarzyszy zazwyczaj tradycyjna sauna fińska. Nasi fińscy przyjaciele stworzyli nam możliwość poczucia prawdziwej sielanki w cudownym otoczeniu przyrody.</vt:lpstr>
      <vt:lpstr>Helsinki w pigułce. Mobilność w Finlandii to nie tylko korzyści w postaci nabycia nowej wiedzy oraz doświadczeń w zakresie edukacji. Pobyt przybliżył  nam kulturę oraz dziedzictwo tego nordyckiego kraju. Mieliśmy sposobność zwiedzenia Helsinek – stolicy Finlandii.  Poznaliśmy historię tego pięknego miejsca. Odwiedziliśmy ciekawe miejsca, poczuliśmy klimat tego wyjątkowego miasta, bardzo odmiennego  i gwarnego w porównaniu do spokojnej Kokkolii.  </vt:lpstr>
      <vt:lpstr>Wspomnienia i refleksje uczestników</vt:lpstr>
      <vt:lpstr>Bożena Włodarczyk (wicedyrektor, koordynator, nauczyciel geografii, przyrody, etyki i WDŻ)</vt:lpstr>
      <vt:lpstr>Aleksander Brzezina (nauczyciel wychowania fizycznego, EDB, przyrody) </vt:lpstr>
      <vt:lpstr>Aleksandra Hepner – Zając (nauczyciel języka polskiego, logopeda, oligofrenopedagog, specjalista od osób z autyzmem) </vt:lpstr>
      <vt:lpstr>Barbara Jonek (nauczyciel języka niemieckiego, edukacji wczesnoszkolnej, surdopedagog) </vt:lpstr>
      <vt:lpstr>Andrzej Machnik (nauczyciel matematyki, informatyki, fizyki) </vt:lpstr>
      <vt:lpstr>               Joanna Tasarz  (pedagog szkolny, surdopedagog, oligofrenopedagog, nauczyciel edukacji wczesnoszkolnej i przedszkolnej, specjalista od osób z autyzmem i zespołem aspergera, pedagog resocjalizacyjny) </vt:lpstr>
      <vt:lpstr>Anna Plonka (nauczyciel języka polskiego, języka rosyjskiego, edukacji wczesnoszkolnej, bibliotekarz) </vt:lpstr>
      <vt:lpstr>Jadwiga Podobińska (nauczyciel języka angielskiego, języka francuskiego, WOS i edukacji wczesnoszkolnej)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 Akcja KA1, Edukacja szkolna, Mobilność kadry  i edukacji szkolnej: „THE VISION OF MODERN SCHOOL – CREATING STUDENTS’ KEY COMPETENCIES"  </dc:title>
  <dc:creator>HP</dc:creator>
  <cp:lastModifiedBy>HP</cp:lastModifiedBy>
  <cp:revision>120</cp:revision>
  <dcterms:created xsi:type="dcterms:W3CDTF">2022-10-24T18:15:23Z</dcterms:created>
  <dcterms:modified xsi:type="dcterms:W3CDTF">2022-11-03T22:12:46Z</dcterms:modified>
</cp:coreProperties>
</file>