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4" r:id="rId9"/>
    <p:sldId id="266" r:id="rId10"/>
    <p:sldId id="265" r:id="rId11"/>
    <p:sldId id="263" r:id="rId12"/>
    <p:sldId id="285" r:id="rId13"/>
    <p:sldId id="286" r:id="rId14"/>
    <p:sldId id="287" r:id="rId15"/>
    <p:sldId id="288" r:id="rId16"/>
    <p:sldId id="289" r:id="rId17"/>
    <p:sldId id="277" r:id="rId18"/>
    <p:sldId id="278" r:id="rId19"/>
    <p:sldId id="308" r:id="rId20"/>
    <p:sldId id="309" r:id="rId21"/>
    <p:sldId id="279" r:id="rId22"/>
    <p:sldId id="280" r:id="rId23"/>
    <p:sldId id="281" r:id="rId24"/>
    <p:sldId id="282" r:id="rId25"/>
    <p:sldId id="310" r:id="rId26"/>
    <p:sldId id="283" r:id="rId27"/>
    <p:sldId id="284" r:id="rId28"/>
    <p:sldId id="290" r:id="rId29"/>
    <p:sldId id="291" r:id="rId30"/>
    <p:sldId id="292" r:id="rId31"/>
    <p:sldId id="293" r:id="rId32"/>
    <p:sldId id="294" r:id="rId33"/>
    <p:sldId id="295" r:id="rId34"/>
    <p:sldId id="298" r:id="rId35"/>
    <p:sldId id="299" r:id="rId36"/>
    <p:sldId id="300" r:id="rId37"/>
    <p:sldId id="301" r:id="rId38"/>
    <p:sldId id="296" r:id="rId39"/>
    <p:sldId id="297" r:id="rId40"/>
    <p:sldId id="302" r:id="rId41"/>
    <p:sldId id="303" r:id="rId42"/>
    <p:sldId id="304" r:id="rId43"/>
    <p:sldId id="305" r:id="rId44"/>
    <p:sldId id="306" r:id="rId45"/>
    <p:sldId id="307" r:id="rId4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822E30-B890-48FE-9CE1-E7E6AAFCDF0C}" type="datetimeFigureOut">
              <a:rPr lang="en-GB" smtClean="0"/>
              <a:t>12/05/2012</a:t>
            </a:fld>
            <a:endParaRPr lang="en-GB"/>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771ABC-B088-4DF1-BD61-56C86CD39BCA}"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xfrm>
            <a:off x="1003786" y="695134"/>
            <a:ext cx="4848989" cy="3428152"/>
          </a:xfrm>
          <a:solidFill>
            <a:srgbClr val="CFE7F5"/>
          </a:solidFill>
          <a:ln w="25400">
            <a:solidFill>
              <a:srgbClr val="808080"/>
            </a:solidFill>
            <a:prstDash val="solid"/>
          </a:ln>
        </p:spPr>
      </p:sp>
      <p:sp>
        <p:nvSpPr>
          <p:cNvPr id="3" name="Symbol zastępczy notatek 2"/>
          <p:cNvSpPr txBox="1">
            <a:spLocks noGrp="1"/>
          </p:cNvSpPr>
          <p:nvPr>
            <p:ph type="body" sz="quarter" idx="1"/>
          </p:nvPr>
        </p:nvSpPr>
        <p:spPr>
          <a:xfrm>
            <a:off x="685800" y="4343400"/>
            <a:ext cx="5486400" cy="477054"/>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l-PL" sz="2500" dirty="0">
              <a:latin typeface="Albany" pitchFamily="18"/>
              <a:cs typeface="Tahoma" pitchFamily="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xfrm>
            <a:off x="1003786" y="695134"/>
            <a:ext cx="4848989" cy="3428152"/>
          </a:xfrm>
          <a:solidFill>
            <a:srgbClr val="CFE7F5"/>
          </a:solidFill>
          <a:ln w="25400">
            <a:solidFill>
              <a:srgbClr val="808080"/>
            </a:solidFill>
            <a:prstDash val="solid"/>
          </a:ln>
        </p:spPr>
      </p:sp>
      <p:sp>
        <p:nvSpPr>
          <p:cNvPr id="3" name="Symbol zastępczy notatek 2"/>
          <p:cNvSpPr txBox="1">
            <a:spLocks noGrp="1"/>
          </p:cNvSpPr>
          <p:nvPr>
            <p:ph type="body" sz="quarter" idx="1"/>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l-PL" sz="2500" dirty="0">
              <a:latin typeface="Albany" pitchFamily="18"/>
              <a:cs typeface="Tahoma" pitchFamily="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25B0145-D0BE-4A24-867F-4BC82850453C}" type="datetimeFigureOut">
              <a:rPr lang="pl-PL" smtClean="0"/>
              <a:pPr/>
              <a:t>2012-05-12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3F4E184-C304-47C7-BF6B-096A8056D69E}"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B0145-D0BE-4A24-867F-4BC82850453C}" type="datetimeFigureOut">
              <a:rPr lang="pl-PL" smtClean="0"/>
              <a:pPr/>
              <a:t>2012-05-12</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4E184-C304-47C7-BF6B-096A8056D69E}"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a:xfrm>
            <a:off x="457200" y="620688"/>
            <a:ext cx="8229600" cy="796950"/>
          </a:xfrm>
        </p:spPr>
        <p:txBody>
          <a:bodyPr>
            <a:normAutofit fontScale="90000"/>
          </a:bodyPr>
          <a:lstStyle/>
          <a:p>
            <a:r>
              <a:rPr lang="pl-PL" dirty="0" smtClean="0"/>
              <a:t>23 marca 2012 – dzień wyjazdu</a:t>
            </a:r>
            <a:br>
              <a:rPr lang="pl-PL" dirty="0" smtClean="0"/>
            </a:br>
            <a:endParaRPr lang="pl-PL" dirty="0"/>
          </a:p>
        </p:txBody>
      </p:sp>
      <p:sp>
        <p:nvSpPr>
          <p:cNvPr id="11" name="Symbol zastępczy zawartości 10"/>
          <p:cNvSpPr>
            <a:spLocks noGrp="1"/>
          </p:cNvSpPr>
          <p:nvPr>
            <p:ph sz="half" idx="1"/>
          </p:nvPr>
        </p:nvSpPr>
        <p:spPr/>
        <p:txBody>
          <a:bodyPr>
            <a:normAutofit fontScale="55000" lnSpcReduction="20000"/>
          </a:bodyPr>
          <a:lstStyle/>
          <a:p>
            <a:r>
              <a:rPr lang="pl-PL" b="1" dirty="0" smtClean="0"/>
              <a:t>O </a:t>
            </a:r>
            <a:r>
              <a:rPr lang="pl-PL" b="1" dirty="0"/>
              <a:t>godzinie 10. wszyscy żegnaliśmy się z naszymi rodzicami i ruszyliśmy z Panem </a:t>
            </a:r>
            <a:r>
              <a:rPr lang="pl-PL" b="1" dirty="0" err="1"/>
              <a:t>Jorgusiem</a:t>
            </a:r>
            <a:r>
              <a:rPr lang="pl-PL" b="1" dirty="0"/>
              <a:t> do Wrocławia. Lotnisko we Wrocławiu wywarło na nas wielkie wrażenie. O 16.40 wyleciałyśmy samolotem do Milan(Bergamo). Dla wielu z nas był to pierwszy lot. Po </a:t>
            </a:r>
            <a:r>
              <a:rPr lang="pl-PL" b="1" dirty="0" smtClean="0"/>
              <a:t>1,5 godziny </a:t>
            </a:r>
            <a:r>
              <a:rPr lang="pl-PL" b="1" dirty="0"/>
              <a:t>dotarłyśmy na miejsce, po czym udałyśmy się do hotelu </a:t>
            </a:r>
            <a:r>
              <a:rPr lang="pl-PL" b="1" dirty="0" err="1"/>
              <a:t>Ostello</a:t>
            </a:r>
            <a:r>
              <a:rPr lang="pl-PL" b="1" dirty="0"/>
              <a:t> w Bergamo. Po zakwaterowaniu ruszyłyśmy </a:t>
            </a:r>
            <a:r>
              <a:rPr lang="pl-PL" b="1" dirty="0" smtClean="0"/>
              <a:t>w </a:t>
            </a:r>
            <a:r>
              <a:rPr lang="pl-PL" b="1" dirty="0"/>
              <a:t>miasto, by znaleźć coś do zjedzenia. Zatrzymałyśmy się w małej pizzerii. Po kolacji część z nas wróciła do hotelu, reszta zaś postanowiła obejrzeć Stare Miasto. Do samego </a:t>
            </a:r>
            <a:r>
              <a:rPr lang="pl-PL" b="1" dirty="0" smtClean="0"/>
              <a:t>Miasta </a:t>
            </a:r>
            <a:r>
              <a:rPr lang="pl-PL" b="1" dirty="0"/>
              <a:t>nie dotarłyśmy z powodu zmęczenia, jednak dostrzegłyśmy je na wzgórzu. Po chwili narodził się problem, jak wrócić do </a:t>
            </a:r>
            <a:r>
              <a:rPr lang="pl-PL" b="1" dirty="0" err="1"/>
              <a:t>Ostello</a:t>
            </a:r>
            <a:r>
              <a:rPr lang="pl-PL" b="1" dirty="0"/>
              <a:t> krótszą drogą. O drogę do hotelu pytaliśmy wielu ludzi, gdyż nie miałyśmy mapy. W końcu naszym oczom ukazały się znajome schody. W hotelu po kąpieli chyba żadna z nas nie miała problemu z </a:t>
            </a:r>
            <a:r>
              <a:rPr lang="pl-PL" b="1" dirty="0" smtClean="0"/>
              <a:t>zaśnięciem.</a:t>
            </a:r>
            <a:endParaRPr lang="pl-PL" b="1" dirty="0"/>
          </a:p>
        </p:txBody>
      </p:sp>
      <p:pic>
        <p:nvPicPr>
          <p:cNvPr id="12297" name="Picture 9" descr="C:\Documents and Settings\marekmonika\Pulpit\Zdjęcia Sycylia\Sycylia - zdjęcia pani\114CANON\IMG_1401.JPG"/>
          <p:cNvPicPr>
            <a:picLocks noGrp="1" noChangeAspect="1" noChangeArrowheads="1"/>
          </p:cNvPicPr>
          <p:nvPr>
            <p:ph sz="half" idx="2"/>
          </p:nvPr>
        </p:nvPicPr>
        <p:blipFill>
          <a:blip r:embed="rId2" cstate="print"/>
          <a:srcRect/>
          <a:stretch>
            <a:fillRect/>
          </a:stretch>
        </p:blipFill>
        <p:spPr bwMode="auto">
          <a:xfrm>
            <a:off x="4932041" y="1299134"/>
            <a:ext cx="3244114" cy="486617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Grp="1" noChangeAspect="1" noChangeArrowheads="1"/>
          </p:cNvPicPr>
          <p:nvPr>
            <p:ph idx="1"/>
          </p:nvPr>
        </p:nvPicPr>
        <p:blipFill>
          <a:blip r:embed="rId2" cstate="print"/>
          <a:srcRect/>
          <a:stretch>
            <a:fillRect/>
          </a:stretch>
        </p:blipFill>
        <p:spPr bwMode="auto">
          <a:xfrm>
            <a:off x="467544" y="548680"/>
            <a:ext cx="8136904" cy="57846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a:blip r:embed="rId2" cstate="print"/>
          <a:srcRect/>
          <a:stretch>
            <a:fillRect/>
          </a:stretch>
        </p:blipFill>
        <p:spPr bwMode="auto">
          <a:xfrm>
            <a:off x="251520" y="404664"/>
            <a:ext cx="8640453"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26 marca 2012 - poniedziałek</a:t>
            </a:r>
            <a:endParaRPr lang="en-GB" dirty="0"/>
          </a:p>
        </p:txBody>
      </p:sp>
      <p:sp>
        <p:nvSpPr>
          <p:cNvPr id="3" name="Symbol zastępczy zawartości 2"/>
          <p:cNvSpPr>
            <a:spLocks noGrp="1"/>
          </p:cNvSpPr>
          <p:nvPr>
            <p:ph idx="1"/>
          </p:nvPr>
        </p:nvSpPr>
        <p:spPr/>
        <p:txBody>
          <a:bodyPr>
            <a:normAutofit/>
          </a:bodyPr>
          <a:lstStyle/>
          <a:p>
            <a:r>
              <a:rPr lang="pl-PL" sz="2400" dirty="0" smtClean="0"/>
              <a:t>Do południa zwiedzaliśmy szkołę w Villafranca </a:t>
            </a:r>
            <a:r>
              <a:rPr lang="pl-PL" sz="2400" dirty="0" err="1" smtClean="0"/>
              <a:t>Siculla</a:t>
            </a:r>
            <a:r>
              <a:rPr lang="pl-PL" sz="2400" dirty="0" smtClean="0"/>
              <a:t>. Zostaliśmy tam bardzo miło przyjęci.  Po lunchu w szkolnej stołówce, wraz z przewodniczką udaliśmy się do Muzeum Mumii, zachowanych w doskonałym stanie od czasów średniowiecza. Było to niezwykle ciekawe doświadczenie. Popołudniu zwiedzaliśmy położone w górach miasteczko </a:t>
            </a:r>
            <a:r>
              <a:rPr lang="pl-PL" sz="2400" dirty="0" err="1" smtClean="0"/>
              <a:t>Burgio</a:t>
            </a:r>
            <a:r>
              <a:rPr lang="pl-PL" sz="2400" dirty="0" smtClean="0"/>
              <a:t> oraz miejscową manufakturę ceramiki. Mogliśmy zakupić tam wyjątkowe pamiątki. </a:t>
            </a:r>
          </a:p>
          <a:p>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pic>
        <p:nvPicPr>
          <p:cNvPr id="26626" name="Picture 2"/>
          <p:cNvPicPr>
            <a:picLocks noGrp="1" noChangeAspect="1" noChangeArrowheads="1"/>
          </p:cNvPicPr>
          <p:nvPr>
            <p:ph idx="1"/>
          </p:nvPr>
        </p:nvPicPr>
        <p:blipFill>
          <a:blip r:embed="rId2" cstate="print"/>
          <a:srcRect/>
          <a:stretch>
            <a:fillRect/>
          </a:stretch>
        </p:blipFill>
        <p:spPr bwMode="auto">
          <a:xfrm>
            <a:off x="539552" y="692696"/>
            <a:ext cx="7966473" cy="55774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pic>
        <p:nvPicPr>
          <p:cNvPr id="27650" name="Picture 2"/>
          <p:cNvPicPr>
            <a:picLocks noGrp="1" noChangeAspect="1" noChangeArrowheads="1"/>
          </p:cNvPicPr>
          <p:nvPr>
            <p:ph idx="1"/>
          </p:nvPr>
        </p:nvPicPr>
        <p:blipFill>
          <a:blip r:embed="rId2" cstate="print"/>
          <a:srcRect/>
          <a:stretch>
            <a:fillRect/>
          </a:stretch>
        </p:blipFill>
        <p:spPr bwMode="auto">
          <a:xfrm>
            <a:off x="251520" y="260648"/>
            <a:ext cx="8496945" cy="6264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pic>
        <p:nvPicPr>
          <p:cNvPr id="30722" name="Picture 2"/>
          <p:cNvPicPr>
            <a:picLocks noGrp="1" noChangeAspect="1" noChangeArrowheads="1"/>
          </p:cNvPicPr>
          <p:nvPr>
            <p:ph idx="1"/>
          </p:nvPr>
        </p:nvPicPr>
        <p:blipFill>
          <a:blip r:embed="rId2" cstate="print"/>
          <a:srcRect/>
          <a:stretch>
            <a:fillRect/>
          </a:stretch>
        </p:blipFill>
        <p:spPr bwMode="auto">
          <a:xfrm>
            <a:off x="251520" y="188640"/>
            <a:ext cx="8496944" cy="623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pic>
        <p:nvPicPr>
          <p:cNvPr id="31746" name="Picture 2"/>
          <p:cNvPicPr>
            <a:picLocks noGrp="1" noChangeAspect="1" noChangeArrowheads="1"/>
          </p:cNvPicPr>
          <p:nvPr>
            <p:ph idx="1"/>
          </p:nvPr>
        </p:nvPicPr>
        <p:blipFill>
          <a:blip r:embed="rId2" cstate="print"/>
          <a:srcRect/>
          <a:stretch>
            <a:fillRect/>
          </a:stretch>
        </p:blipFill>
        <p:spPr bwMode="auto">
          <a:xfrm>
            <a:off x="251520" y="332656"/>
            <a:ext cx="8640960" cy="612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r>
              <a:rPr lang="pl-PL" b="1" dirty="0"/>
              <a:t>WTOREK, </a:t>
            </a:r>
            <a:br>
              <a:rPr lang="pl-PL" b="1" dirty="0"/>
            </a:br>
            <a:r>
              <a:rPr lang="pl-PL" b="1" dirty="0" smtClean="0"/>
              <a:t>27.03.2012</a:t>
            </a:r>
            <a:endParaRPr lang="pl-PL" b="1" dirty="0"/>
          </a:p>
        </p:txBody>
      </p:sp>
      <p:pic>
        <p:nvPicPr>
          <p:cNvPr id="2051" name="Picture 3" descr="C:\Documents and Settings\Główny\Moje dokumenty\moje graty-Dorotka\zdjęcia\Sycylia 23.03-30.03.2012\DSCF1660.JPG"/>
          <p:cNvPicPr>
            <a:picLocks noChangeAspect="1" noChangeArrowheads="1"/>
          </p:cNvPicPr>
          <p:nvPr/>
        </p:nvPicPr>
        <p:blipFill>
          <a:blip r:embed="rId2" cstate="print"/>
          <a:srcRect/>
          <a:stretch>
            <a:fillRect/>
          </a:stretch>
        </p:blipFill>
        <p:spPr bwMode="auto">
          <a:xfrm>
            <a:off x="609600" y="1981200"/>
            <a:ext cx="4191000" cy="3143250"/>
          </a:xfrm>
          <a:prstGeom prst="rect">
            <a:avLst/>
          </a:prstGeom>
          <a:noFill/>
        </p:spPr>
      </p:pic>
      <p:pic>
        <p:nvPicPr>
          <p:cNvPr id="2052" name="Picture 4" descr="C:\Documents and Settings\Główny\Moje dokumenty\moje graty-Dorotka\zdjęcia\Sycylia\wtorek4.JPG"/>
          <p:cNvPicPr>
            <a:picLocks noChangeAspect="1" noChangeArrowheads="1"/>
          </p:cNvPicPr>
          <p:nvPr/>
        </p:nvPicPr>
        <p:blipFill>
          <a:blip r:embed="rId3" cstate="print"/>
          <a:srcRect/>
          <a:stretch>
            <a:fillRect/>
          </a:stretch>
        </p:blipFill>
        <p:spPr bwMode="auto">
          <a:xfrm>
            <a:off x="5181600" y="2057400"/>
            <a:ext cx="3314700" cy="441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checkerboard(across)">
                                      <p:cBhvr>
                                        <p:cTn id="13" dur="500"/>
                                        <p:tgtEl>
                                          <p:spTgt spid="205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checkerboard(across)">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762000" y="4800600"/>
            <a:ext cx="7772400" cy="1752600"/>
          </a:xfrm>
        </p:spPr>
        <p:txBody>
          <a:bodyPr/>
          <a:lstStyle/>
          <a:p>
            <a:pPr>
              <a:buFontTx/>
              <a:buNone/>
            </a:pPr>
            <a:r>
              <a:rPr lang="pl-PL" sz="4000">
                <a:solidFill>
                  <a:schemeClr val="tx2"/>
                </a:solidFill>
              </a:rPr>
              <a:t>	</a:t>
            </a:r>
            <a:r>
              <a:rPr lang="pl-PL">
                <a:solidFill>
                  <a:schemeClr val="tx2"/>
                </a:solidFill>
              </a:rPr>
              <a:t>Dzień rozpoczęliśmy pysznym śniadaniem. Potem udaliśmy się do miejscowości Burgio, aby zwiedzić szkołę. </a:t>
            </a:r>
          </a:p>
        </p:txBody>
      </p:sp>
      <p:pic>
        <p:nvPicPr>
          <p:cNvPr id="3076" name="Picture 4" descr="C:\Documents and Settings\Główny\Moje dokumenty\moje graty-Dorotka\zdjęcia\Sycylia 23.03-30.03.2012\wtorek1.JPG"/>
          <p:cNvPicPr>
            <a:picLocks noChangeAspect="1" noChangeArrowheads="1"/>
          </p:cNvPicPr>
          <p:nvPr/>
        </p:nvPicPr>
        <p:blipFill>
          <a:blip r:embed="rId2" cstate="print"/>
          <a:srcRect/>
          <a:stretch>
            <a:fillRect/>
          </a:stretch>
        </p:blipFill>
        <p:spPr bwMode="auto">
          <a:xfrm>
            <a:off x="1371600" y="152400"/>
            <a:ext cx="6324600" cy="4743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in)">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blinds(horizontal)">
                                      <p:cBhvr>
                                        <p:cTn id="12"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pic>
        <p:nvPicPr>
          <p:cNvPr id="28674" name="Picture 2"/>
          <p:cNvPicPr>
            <a:picLocks noGrp="1" noChangeAspect="1" noChangeArrowheads="1"/>
          </p:cNvPicPr>
          <p:nvPr>
            <p:ph idx="1"/>
          </p:nvPr>
        </p:nvPicPr>
        <p:blipFill>
          <a:blip r:embed="rId2" cstate="print"/>
          <a:srcRect/>
          <a:stretch>
            <a:fillRect/>
          </a:stretch>
        </p:blipFill>
        <p:spPr bwMode="auto">
          <a:xfrm>
            <a:off x="251520" y="836712"/>
            <a:ext cx="8649257"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395536" y="1484784"/>
            <a:ext cx="8229600" cy="130026"/>
          </a:xfrm>
        </p:spPr>
        <p:txBody>
          <a:bodyPr>
            <a:normAutofit fontScale="90000"/>
          </a:bodyPr>
          <a:lstStyle/>
          <a:p>
            <a:endParaRPr lang="pl-PL" dirty="0"/>
          </a:p>
        </p:txBody>
      </p:sp>
      <p:pic>
        <p:nvPicPr>
          <p:cNvPr id="15363" name="Picture 3" descr="C:\Documents and Settings\marekmonika\Pulpit\Zdjęcia Sycylia\Sycylia - zdjęcia pani\114CANON\IMG_1409.JPG"/>
          <p:cNvPicPr>
            <a:picLocks noGrp="1" noChangeAspect="1" noChangeArrowheads="1"/>
          </p:cNvPicPr>
          <p:nvPr>
            <p:ph idx="1"/>
          </p:nvPr>
        </p:nvPicPr>
        <p:blipFill>
          <a:blip r:embed="rId2" cstate="print"/>
          <a:srcRect/>
          <a:stretch>
            <a:fillRect/>
          </a:stretch>
        </p:blipFill>
        <p:spPr bwMode="auto">
          <a:xfrm>
            <a:off x="323528" y="548680"/>
            <a:ext cx="8424937" cy="561662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pic>
        <p:nvPicPr>
          <p:cNvPr id="29698" name="Picture 2"/>
          <p:cNvPicPr>
            <a:picLocks noGrp="1" noChangeAspect="1" noChangeArrowheads="1"/>
          </p:cNvPicPr>
          <p:nvPr>
            <p:ph idx="1"/>
          </p:nvPr>
        </p:nvPicPr>
        <p:blipFill>
          <a:blip r:embed="rId2" cstate="print"/>
          <a:srcRect/>
          <a:stretch>
            <a:fillRect/>
          </a:stretch>
        </p:blipFill>
        <p:spPr bwMode="auto">
          <a:xfrm>
            <a:off x="251520" y="260648"/>
            <a:ext cx="8806230"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143000" y="381000"/>
            <a:ext cx="7696200" cy="2743200"/>
          </a:xfrm>
        </p:spPr>
        <p:txBody>
          <a:bodyPr/>
          <a:lstStyle/>
          <a:p>
            <a:pPr>
              <a:buFontTx/>
              <a:buNone/>
            </a:pPr>
            <a:r>
              <a:rPr lang="pl-PL"/>
              <a:t>	Zwiedzaliśmy m.in. salę plastyczną z </a:t>
            </a:r>
          </a:p>
          <a:p>
            <a:pPr>
              <a:buFontTx/>
              <a:buNone/>
            </a:pPr>
            <a:r>
              <a:rPr lang="pl-PL"/>
              <a:t>	przepięknymi płaskorzeźbami uczniów.</a:t>
            </a:r>
          </a:p>
        </p:txBody>
      </p:sp>
      <p:pic>
        <p:nvPicPr>
          <p:cNvPr id="5124" name="Picture 4" descr="C:\Documents and Settings\Główny\Moje dokumenty\moje graty-Dorotka\zdjęcia\Sycylia\wtorek2.JPG"/>
          <p:cNvPicPr>
            <a:picLocks noChangeAspect="1" noChangeArrowheads="1"/>
          </p:cNvPicPr>
          <p:nvPr/>
        </p:nvPicPr>
        <p:blipFill>
          <a:blip r:embed="rId2" cstate="print"/>
          <a:srcRect/>
          <a:stretch>
            <a:fillRect/>
          </a:stretch>
        </p:blipFill>
        <p:spPr bwMode="auto">
          <a:xfrm>
            <a:off x="228600" y="1676400"/>
            <a:ext cx="4648200" cy="3486150"/>
          </a:xfrm>
          <a:prstGeom prst="rect">
            <a:avLst/>
          </a:prstGeom>
          <a:noFill/>
        </p:spPr>
      </p:pic>
      <p:pic>
        <p:nvPicPr>
          <p:cNvPr id="5126" name="Picture 6" descr="C:\Documents and Settings\Główny\Moje dokumenty\moje graty-Dorotka\zdjęcia\Sycylia 23.03-30.03.2012\DSCF1620.JPG"/>
          <p:cNvPicPr>
            <a:picLocks noChangeAspect="1" noChangeArrowheads="1"/>
          </p:cNvPicPr>
          <p:nvPr/>
        </p:nvPicPr>
        <p:blipFill>
          <a:blip r:embed="rId3" cstate="print"/>
          <a:srcRect l="4614"/>
          <a:stretch>
            <a:fillRect/>
          </a:stretch>
        </p:blipFill>
        <p:spPr bwMode="auto">
          <a:xfrm>
            <a:off x="5029200" y="2895600"/>
            <a:ext cx="3733800" cy="36623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0-#ppt_w/2"/>
                                          </p:val>
                                        </p:tav>
                                        <p:tav tm="100000">
                                          <p:val>
                                            <p:strVal val="#ppt_x"/>
                                          </p:val>
                                        </p:tav>
                                      </p:tavLst>
                                    </p:anim>
                                    <p:anim calcmode="lin" valueType="num">
                                      <p:cBhvr additive="base">
                                        <p:cTn id="20"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checkerboard(across)">
                                      <p:cBhvr>
                                        <p:cTn id="25"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990600" y="381000"/>
            <a:ext cx="7772400" cy="685800"/>
          </a:xfrm>
        </p:spPr>
        <p:txBody>
          <a:bodyPr/>
          <a:lstStyle/>
          <a:p>
            <a:pPr>
              <a:buFontTx/>
              <a:buNone/>
            </a:pPr>
            <a:r>
              <a:rPr lang="pl-PL"/>
              <a:t>Potem pojechaliśmy się na taras widokowy</a:t>
            </a:r>
          </a:p>
        </p:txBody>
      </p:sp>
      <p:pic>
        <p:nvPicPr>
          <p:cNvPr id="8196" name="Picture 4" descr="C:\Documents and Settings\Główny\Moje dokumenty\moje graty-Dorotka\zdjęcia\Sycylia 23.03-30.03.2012\DSCF1631.JPG"/>
          <p:cNvPicPr>
            <a:picLocks noChangeAspect="1" noChangeArrowheads="1"/>
          </p:cNvPicPr>
          <p:nvPr/>
        </p:nvPicPr>
        <p:blipFill>
          <a:blip r:embed="rId2" cstate="print"/>
          <a:srcRect/>
          <a:stretch>
            <a:fillRect/>
          </a:stretch>
        </p:blipFill>
        <p:spPr bwMode="auto">
          <a:xfrm>
            <a:off x="381000" y="1143000"/>
            <a:ext cx="3886200" cy="2914650"/>
          </a:xfrm>
          <a:prstGeom prst="rect">
            <a:avLst/>
          </a:prstGeom>
          <a:noFill/>
        </p:spPr>
      </p:pic>
      <p:pic>
        <p:nvPicPr>
          <p:cNvPr id="8197" name="Picture 5" descr="C:\Documents and Settings\Główny\Moje dokumenty\moje graty-Dorotka\zdjęcia\Sycylia 23.03-30.03.2012\DSCF1629.JPG"/>
          <p:cNvPicPr>
            <a:picLocks noChangeAspect="1" noChangeArrowheads="1"/>
          </p:cNvPicPr>
          <p:nvPr/>
        </p:nvPicPr>
        <p:blipFill>
          <a:blip r:embed="rId3" cstate="print"/>
          <a:srcRect/>
          <a:stretch>
            <a:fillRect/>
          </a:stretch>
        </p:blipFill>
        <p:spPr bwMode="auto">
          <a:xfrm>
            <a:off x="4343400" y="3124200"/>
            <a:ext cx="4572000"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linds(horizontal)">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197"/>
                                        </p:tgtEl>
                                        <p:attrNameLst>
                                          <p:attrName>style.visibility</p:attrName>
                                        </p:attrNameLst>
                                      </p:cBhvr>
                                      <p:to>
                                        <p:strVal val="visible"/>
                                      </p:to>
                                    </p:set>
                                    <p:animEffect transition="in" filter="blinds(horizontal)">
                                      <p:cBhvr>
                                        <p:cTn id="18"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533400" y="609600"/>
            <a:ext cx="3886200" cy="2514600"/>
          </a:xfrm>
        </p:spPr>
        <p:txBody>
          <a:bodyPr>
            <a:normAutofit lnSpcReduction="10000"/>
          </a:bodyPr>
          <a:lstStyle/>
          <a:p>
            <a:pPr>
              <a:lnSpc>
                <a:spcPct val="90000"/>
              </a:lnSpc>
              <a:buFontTx/>
              <a:buNone/>
            </a:pPr>
            <a:r>
              <a:rPr lang="pl-PL" sz="4000">
                <a:solidFill>
                  <a:schemeClr val="tx2"/>
                </a:solidFill>
              </a:rPr>
              <a:t>Następnie</a:t>
            </a:r>
          </a:p>
          <a:p>
            <a:pPr>
              <a:lnSpc>
                <a:spcPct val="90000"/>
              </a:lnSpc>
              <a:buFontTx/>
              <a:buNone/>
            </a:pPr>
            <a:r>
              <a:rPr lang="pl-PL" sz="4000">
                <a:solidFill>
                  <a:schemeClr val="tx2"/>
                </a:solidFill>
              </a:rPr>
              <a:t>zwiedzaliśmy </a:t>
            </a:r>
          </a:p>
          <a:p>
            <a:pPr>
              <a:lnSpc>
                <a:spcPct val="90000"/>
              </a:lnSpc>
              <a:buFontTx/>
              <a:buNone/>
            </a:pPr>
            <a:r>
              <a:rPr lang="pl-PL" sz="4000">
                <a:solidFill>
                  <a:schemeClr val="tx2"/>
                </a:solidFill>
              </a:rPr>
              <a:t>miejscowość Sciacca</a:t>
            </a:r>
          </a:p>
        </p:txBody>
      </p:sp>
      <p:pic>
        <p:nvPicPr>
          <p:cNvPr id="6148" name="Picture 4" descr="C:\Documents and Settings\Główny\Moje dokumenty\moje graty-Dorotka\zdjęcia\Sycylia 23.03-30.03.2012\DSCF1648.JPG"/>
          <p:cNvPicPr>
            <a:picLocks noChangeAspect="1" noChangeArrowheads="1"/>
          </p:cNvPicPr>
          <p:nvPr/>
        </p:nvPicPr>
        <p:blipFill>
          <a:blip r:embed="rId2" cstate="print"/>
          <a:srcRect/>
          <a:stretch>
            <a:fillRect/>
          </a:stretch>
        </p:blipFill>
        <p:spPr bwMode="auto">
          <a:xfrm>
            <a:off x="304800" y="3124200"/>
            <a:ext cx="4114800" cy="3086100"/>
          </a:xfrm>
          <a:prstGeom prst="rect">
            <a:avLst/>
          </a:prstGeom>
          <a:noFill/>
        </p:spPr>
      </p:pic>
      <p:pic>
        <p:nvPicPr>
          <p:cNvPr id="6149" name="Picture 5" descr="C:\Documents and Settings\Główny\Moje dokumenty\moje graty-Dorotka\zdjęcia\Sycylia\wtorek5.JPG"/>
          <p:cNvPicPr>
            <a:picLocks noChangeAspect="1" noChangeArrowheads="1"/>
          </p:cNvPicPr>
          <p:nvPr/>
        </p:nvPicPr>
        <p:blipFill>
          <a:blip r:embed="rId3" cstate="print"/>
          <a:srcRect/>
          <a:stretch>
            <a:fillRect/>
          </a:stretch>
        </p:blipFill>
        <p:spPr bwMode="auto">
          <a:xfrm>
            <a:off x="4572000" y="685800"/>
            <a:ext cx="4171950" cy="556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p:cTn id="13"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14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p:cTn id="19"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14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blinds(horizontal)">
                                      <p:cBhvr>
                                        <p:cTn id="25" dur="500"/>
                                        <p:tgtEl>
                                          <p:spTgt spid="614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149"/>
                                        </p:tgtEl>
                                        <p:attrNameLst>
                                          <p:attrName>style.visibility</p:attrName>
                                        </p:attrNameLst>
                                      </p:cBhvr>
                                      <p:to>
                                        <p:strVal val="visible"/>
                                      </p:to>
                                    </p:set>
                                    <p:animEffect transition="in" filter="blinds(horizontal)">
                                      <p:cBhvr>
                                        <p:cTn id="30"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876800" y="457200"/>
            <a:ext cx="3429000" cy="2057400"/>
          </a:xfrm>
        </p:spPr>
        <p:txBody>
          <a:bodyPr/>
          <a:lstStyle/>
          <a:p>
            <a:pPr>
              <a:buFontTx/>
              <a:buNone/>
            </a:pPr>
            <a:r>
              <a:rPr lang="pl-PL"/>
              <a:t>Odwiedziliśmy m.in.. kościół</a:t>
            </a:r>
          </a:p>
        </p:txBody>
      </p:sp>
      <p:pic>
        <p:nvPicPr>
          <p:cNvPr id="7172" name="Picture 4" descr="C:\Documents and Settings\Główny\Moje dokumenty\moje graty-Dorotka\zdjęcia\Sycylia\wtorek3.JPG"/>
          <p:cNvPicPr>
            <a:picLocks noChangeAspect="1" noChangeArrowheads="1"/>
          </p:cNvPicPr>
          <p:nvPr/>
        </p:nvPicPr>
        <p:blipFill>
          <a:blip r:embed="rId2" cstate="print"/>
          <a:srcRect/>
          <a:stretch>
            <a:fillRect/>
          </a:stretch>
        </p:blipFill>
        <p:spPr bwMode="auto">
          <a:xfrm>
            <a:off x="381000" y="533400"/>
            <a:ext cx="4171950" cy="5562600"/>
          </a:xfrm>
          <a:prstGeom prst="rect">
            <a:avLst/>
          </a:prstGeom>
          <a:noFill/>
        </p:spPr>
      </p:pic>
      <p:pic>
        <p:nvPicPr>
          <p:cNvPr id="7173" name="Picture 5" descr="C:\Documents and Settings\Główny\Moje dokumenty\moje graty-Dorotka\zdjęcia\Sycylia\DSC03588.JPG"/>
          <p:cNvPicPr>
            <a:picLocks noChangeAspect="1" noChangeArrowheads="1"/>
          </p:cNvPicPr>
          <p:nvPr/>
        </p:nvPicPr>
        <p:blipFill>
          <a:blip r:embed="rId3" cstate="print"/>
          <a:srcRect/>
          <a:stretch>
            <a:fillRect/>
          </a:stretch>
        </p:blipFill>
        <p:spPr bwMode="auto">
          <a:xfrm>
            <a:off x="4876800" y="2514600"/>
            <a:ext cx="3028950" cy="4038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0-#ppt_w/2"/>
                                          </p:val>
                                        </p:tav>
                                        <p:tav tm="100000">
                                          <p:val>
                                            <p:strVal val="#ppt_x"/>
                                          </p:val>
                                        </p:tav>
                                      </p:tavLst>
                                    </p:anim>
                                    <p:anim calcmode="lin" valueType="num">
                                      <p:cBhvr additive="base">
                                        <p:cTn id="14"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animEffect transition="in" filter="slide(fromBottom)">
                                      <p:cBhvr>
                                        <p:cTn id="19"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oraz muzeum mumii</a:t>
            </a:r>
            <a:endParaRPr lang="en-GB" dirty="0"/>
          </a:p>
        </p:txBody>
      </p:sp>
      <p:pic>
        <p:nvPicPr>
          <p:cNvPr id="4" name="Symbol zastępczy zawartości 3" descr="P3270316.JPG"/>
          <p:cNvPicPr>
            <a:picLocks noGrp="1" noChangeAspect="1"/>
          </p:cNvPicPr>
          <p:nvPr>
            <p:ph sz="half" idx="1"/>
          </p:nvPr>
        </p:nvPicPr>
        <p:blipFill>
          <a:blip r:embed="rId2" cstate="print"/>
          <a:stretch>
            <a:fillRect/>
          </a:stretch>
        </p:blipFill>
        <p:spPr>
          <a:xfrm>
            <a:off x="779264" y="1600200"/>
            <a:ext cx="3394472" cy="4525963"/>
          </a:xfrm>
        </p:spPr>
      </p:pic>
      <p:pic>
        <p:nvPicPr>
          <p:cNvPr id="6" name="Symbol zastępczy zawartości 5" descr="P3270326.JPG"/>
          <p:cNvPicPr>
            <a:picLocks noGrp="1" noChangeAspect="1"/>
          </p:cNvPicPr>
          <p:nvPr>
            <p:ph sz="half" idx="2"/>
          </p:nvPr>
        </p:nvPicPr>
        <p:blipFill>
          <a:blip r:embed="rId3" cstate="print"/>
          <a:stretch>
            <a:fillRect/>
          </a:stretch>
        </p:blipFill>
        <p:spPr>
          <a:xfrm>
            <a:off x="4970264" y="1600200"/>
            <a:ext cx="3394472"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304800" y="3810000"/>
            <a:ext cx="7772400" cy="2743200"/>
          </a:xfrm>
        </p:spPr>
        <p:txBody>
          <a:bodyPr/>
          <a:lstStyle/>
          <a:p>
            <a:pPr>
              <a:buFontTx/>
              <a:buNone/>
            </a:pPr>
            <a:r>
              <a:rPr lang="pl-PL"/>
              <a:t>Na koniec, ku ogólnej</a:t>
            </a:r>
          </a:p>
          <a:p>
            <a:pPr>
              <a:buFontTx/>
              <a:buNone/>
            </a:pPr>
            <a:r>
              <a:rPr lang="pl-PL"/>
              <a:t> radości, udaliśmy </a:t>
            </a:r>
          </a:p>
          <a:p>
            <a:pPr>
              <a:buFontTx/>
              <a:buNone/>
            </a:pPr>
            <a:r>
              <a:rPr lang="pl-PL"/>
              <a:t>się na taras widokowy</a:t>
            </a:r>
          </a:p>
        </p:txBody>
      </p:sp>
      <p:pic>
        <p:nvPicPr>
          <p:cNvPr id="9220" name="Picture 4" descr="C:\Documents and Settings\Główny\Moje dokumenty\moje graty-Dorotka\zdjęcia\Sycylia 23.03-30.03.2012\DSCF1650.JPG"/>
          <p:cNvPicPr>
            <a:picLocks noChangeAspect="1" noChangeArrowheads="1"/>
          </p:cNvPicPr>
          <p:nvPr/>
        </p:nvPicPr>
        <p:blipFill>
          <a:blip r:embed="rId2" cstate="print"/>
          <a:srcRect/>
          <a:stretch>
            <a:fillRect/>
          </a:stretch>
        </p:blipFill>
        <p:spPr bwMode="auto">
          <a:xfrm>
            <a:off x="228600" y="304800"/>
            <a:ext cx="4191000" cy="3143250"/>
          </a:xfrm>
          <a:prstGeom prst="rect">
            <a:avLst/>
          </a:prstGeom>
          <a:noFill/>
        </p:spPr>
      </p:pic>
      <p:pic>
        <p:nvPicPr>
          <p:cNvPr id="9221" name="Picture 5" descr="C:\Documents and Settings\Główny\Moje dokumenty\moje graty-Dorotka\zdjęcia\Sycylia 23.03-30.03.2012\DSCF1649.JPG"/>
          <p:cNvPicPr>
            <a:picLocks noChangeAspect="1" noChangeArrowheads="1"/>
          </p:cNvPicPr>
          <p:nvPr/>
        </p:nvPicPr>
        <p:blipFill>
          <a:blip r:embed="rId3" cstate="print"/>
          <a:srcRect/>
          <a:stretch>
            <a:fillRect/>
          </a:stretch>
        </p:blipFill>
        <p:spPr bwMode="auto">
          <a:xfrm>
            <a:off x="4572000" y="2667000"/>
            <a:ext cx="4267200"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220"/>
                                        </p:tgtEl>
                                        <p:attrNameLst>
                                          <p:attrName>style.visibility</p:attrName>
                                        </p:attrNameLst>
                                      </p:cBhvr>
                                      <p:to>
                                        <p:strVal val="visible"/>
                                      </p:to>
                                    </p:set>
                                    <p:anim calcmode="lin" valueType="num">
                                      <p:cBhvr additive="base">
                                        <p:cTn id="25" dur="500" fill="hold"/>
                                        <p:tgtEl>
                                          <p:spTgt spid="9220"/>
                                        </p:tgtEl>
                                        <p:attrNameLst>
                                          <p:attrName>ppt_x</p:attrName>
                                        </p:attrNameLst>
                                      </p:cBhvr>
                                      <p:tavLst>
                                        <p:tav tm="0">
                                          <p:val>
                                            <p:strVal val="0-#ppt_w/2"/>
                                          </p:val>
                                        </p:tav>
                                        <p:tav tm="100000">
                                          <p:val>
                                            <p:strVal val="#ppt_x"/>
                                          </p:val>
                                        </p:tav>
                                      </p:tavLst>
                                    </p:anim>
                                    <p:anim calcmode="lin" valueType="num">
                                      <p:cBhvr additive="base">
                                        <p:cTn id="26"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9221"/>
                                        </p:tgtEl>
                                        <p:attrNameLst>
                                          <p:attrName>style.visibility</p:attrName>
                                        </p:attrNameLst>
                                      </p:cBhvr>
                                      <p:to>
                                        <p:strVal val="visible"/>
                                      </p:to>
                                    </p:set>
                                    <p:animEffect transition="in" filter="slide(fromBottom)">
                                      <p:cBhvr>
                                        <p:cTn id="31"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52400" y="1143000"/>
            <a:ext cx="4724400" cy="2971800"/>
          </a:xfrm>
        </p:spPr>
        <p:txBody>
          <a:bodyPr/>
          <a:lstStyle/>
          <a:p>
            <a:pPr>
              <a:buFontTx/>
              <a:buNone/>
            </a:pPr>
            <a:r>
              <a:rPr lang="pl-PL"/>
              <a:t>Gdzie zostaliśmy aż do zmierzchu...</a:t>
            </a:r>
          </a:p>
        </p:txBody>
      </p:sp>
      <p:pic>
        <p:nvPicPr>
          <p:cNvPr id="10245" name="Picture 5" descr="C:\Documents and Settings\Główny\Moje dokumenty\moje graty-Dorotka\zdjęcia\Sycylia\DSC03602.JPG"/>
          <p:cNvPicPr>
            <a:picLocks noChangeAspect="1" noChangeArrowheads="1"/>
          </p:cNvPicPr>
          <p:nvPr/>
        </p:nvPicPr>
        <p:blipFill>
          <a:blip r:embed="rId2" cstate="print"/>
          <a:srcRect/>
          <a:stretch>
            <a:fillRect/>
          </a:stretch>
        </p:blipFill>
        <p:spPr bwMode="auto">
          <a:xfrm>
            <a:off x="4648200" y="609600"/>
            <a:ext cx="4286250" cy="5715000"/>
          </a:xfrm>
          <a:prstGeom prst="rect">
            <a:avLst/>
          </a:prstGeom>
          <a:noFill/>
        </p:spPr>
      </p:pic>
      <p:pic>
        <p:nvPicPr>
          <p:cNvPr id="10246" name="Picture 6" descr="C:\Documents and Settings\Główny\Moje dokumenty\moje graty-Dorotka\zdjęcia\Sycylia 23.03-30.03.2012\DSCF1690.JPG"/>
          <p:cNvPicPr>
            <a:picLocks noChangeAspect="1" noChangeArrowheads="1"/>
          </p:cNvPicPr>
          <p:nvPr/>
        </p:nvPicPr>
        <p:blipFill>
          <a:blip r:embed="rId3" cstate="print"/>
          <a:srcRect/>
          <a:stretch>
            <a:fillRect/>
          </a:stretch>
        </p:blipFill>
        <p:spPr bwMode="auto">
          <a:xfrm>
            <a:off x="152400" y="3028950"/>
            <a:ext cx="4419600" cy="3314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checkerboard(across)">
                                      <p:cBhvr>
                                        <p:cTn id="13" dur="500"/>
                                        <p:tgtEl>
                                          <p:spTgt spid="1024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checkerboard(across)">
                                      <p:cBhvr>
                                        <p:cTn id="18"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Autofit/>
          </a:bodyPr>
          <a:lstStyle/>
          <a:p>
            <a:r>
              <a:rPr lang="pl-PL" sz="6000" dirty="0" smtClean="0"/>
              <a:t>ŚRODA</a:t>
            </a:r>
            <a:br>
              <a:rPr lang="pl-PL" sz="6000" dirty="0" smtClean="0"/>
            </a:br>
            <a:r>
              <a:rPr lang="pl-PL" sz="6000" dirty="0" smtClean="0"/>
              <a:t>(28.O3.12r.)</a:t>
            </a:r>
            <a:endParaRPr lang="pl-PL" sz="6000" dirty="0"/>
          </a:p>
        </p:txBody>
      </p:sp>
      <p:sp>
        <p:nvSpPr>
          <p:cNvPr id="3" name="Podtytuł 2"/>
          <p:cNvSpPr>
            <a:spLocks noGrp="1"/>
          </p:cNvSpPr>
          <p:nvPr>
            <p:ph type="subTitle" idx="1"/>
          </p:nvPr>
        </p:nvSpPr>
        <p:spPr/>
        <p:txBody>
          <a:bodyPr/>
          <a:lstStyle/>
          <a:p>
            <a:endParaRPr lang="pl-PL" dirty="0"/>
          </a:p>
        </p:txBody>
      </p:sp>
      <p:pic>
        <p:nvPicPr>
          <p:cNvPr id="1026" name="Picture 2" descr="C:\Users\Aneta\Desktop\włochy\P32804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pole tekstowe 4"/>
          <p:cNvSpPr txBox="1"/>
          <p:nvPr/>
        </p:nvSpPr>
        <p:spPr>
          <a:xfrm>
            <a:off x="1043608" y="692696"/>
            <a:ext cx="6336704" cy="2123658"/>
          </a:xfrm>
          <a:prstGeom prst="rect">
            <a:avLst/>
          </a:prstGeom>
          <a:noFill/>
        </p:spPr>
        <p:txBody>
          <a:bodyPr wrap="square" rtlCol="0">
            <a:spAutoFit/>
          </a:bodyPr>
          <a:lstStyle/>
          <a:p>
            <a:pPr algn="ctr"/>
            <a:r>
              <a:rPr lang="pl-PL" sz="6600" dirty="0" smtClean="0">
                <a:solidFill>
                  <a:schemeClr val="accent5">
                    <a:lumMod val="75000"/>
                  </a:schemeClr>
                </a:solidFill>
              </a:rPr>
              <a:t>ŚRODA (28.03.12r.)</a:t>
            </a:r>
            <a:endParaRPr lang="pl-PL" sz="6600" dirty="0">
              <a:solidFill>
                <a:schemeClr val="accent5">
                  <a:lumMod val="75000"/>
                </a:schemeClr>
              </a:solidFill>
            </a:endParaRPr>
          </a:p>
        </p:txBody>
      </p:sp>
      <p:pic>
        <p:nvPicPr>
          <p:cNvPr id="1027" name="Picture 3" descr="C:\Users\Aneta\Desktop\włochy\P328040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pole tekstowe 6"/>
          <p:cNvSpPr txBox="1"/>
          <p:nvPr/>
        </p:nvSpPr>
        <p:spPr>
          <a:xfrm>
            <a:off x="1475656" y="548680"/>
            <a:ext cx="6624736" cy="2123658"/>
          </a:xfrm>
          <a:prstGeom prst="rect">
            <a:avLst/>
          </a:prstGeom>
          <a:noFill/>
        </p:spPr>
        <p:txBody>
          <a:bodyPr wrap="square" rtlCol="0">
            <a:spAutoFit/>
          </a:bodyPr>
          <a:lstStyle/>
          <a:p>
            <a:pPr algn="ctr"/>
            <a:r>
              <a:rPr lang="pl-PL" sz="6600" b="1" dirty="0" smtClean="0">
                <a:solidFill>
                  <a:schemeClr val="accent3">
                    <a:lumMod val="50000"/>
                  </a:schemeClr>
                </a:solidFill>
              </a:rPr>
              <a:t>ŚRODA </a:t>
            </a:r>
          </a:p>
          <a:p>
            <a:pPr algn="ctr"/>
            <a:r>
              <a:rPr lang="pl-PL" sz="6600" b="1" dirty="0" smtClean="0">
                <a:solidFill>
                  <a:schemeClr val="accent3">
                    <a:lumMod val="50000"/>
                  </a:schemeClr>
                </a:solidFill>
              </a:rPr>
              <a:t>28.03.12r.</a:t>
            </a:r>
            <a:endParaRPr lang="pl-PL" sz="6600" b="1" dirty="0">
              <a:solidFill>
                <a:schemeClr val="accent3">
                  <a:lumMod val="50000"/>
                </a:schemeClr>
              </a:solidFill>
            </a:endParaRPr>
          </a:p>
        </p:txBody>
      </p:sp>
      <p:pic>
        <p:nvPicPr>
          <p:cNvPr id="4" name="Picture 2" descr="C:\Users\Aneta\Desktop\włochy\P3280421.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 name="pole tekstowe 8"/>
          <p:cNvSpPr txBox="1"/>
          <p:nvPr/>
        </p:nvSpPr>
        <p:spPr>
          <a:xfrm>
            <a:off x="1475656" y="332656"/>
            <a:ext cx="6768752" cy="369332"/>
          </a:xfrm>
          <a:prstGeom prst="rect">
            <a:avLst/>
          </a:prstGeom>
          <a:noFill/>
        </p:spPr>
        <p:txBody>
          <a:bodyPr wrap="square" rtlCol="0">
            <a:spAutoFit/>
          </a:bodyPr>
          <a:lstStyle/>
          <a:p>
            <a:endParaRPr lang="pl-PL" dirty="0"/>
          </a:p>
        </p:txBody>
      </p:sp>
      <p:sp>
        <p:nvSpPr>
          <p:cNvPr id="10" name="Prostokąt 9"/>
          <p:cNvSpPr/>
          <p:nvPr/>
        </p:nvSpPr>
        <p:spPr>
          <a:xfrm>
            <a:off x="2411760" y="548680"/>
            <a:ext cx="4572000" cy="2123658"/>
          </a:xfrm>
          <a:prstGeom prst="rect">
            <a:avLst/>
          </a:prstGeom>
        </p:spPr>
        <p:txBody>
          <a:bodyPr>
            <a:spAutoFit/>
          </a:bodyPr>
          <a:lstStyle/>
          <a:p>
            <a:pPr algn="ctr"/>
            <a:r>
              <a:rPr lang="pl-PL" sz="6600" b="1" dirty="0" smtClean="0">
                <a:solidFill>
                  <a:schemeClr val="accent3">
                    <a:lumMod val="50000"/>
                  </a:schemeClr>
                </a:solidFill>
              </a:rPr>
              <a:t>ŚRODA </a:t>
            </a:r>
          </a:p>
          <a:p>
            <a:pPr algn="ctr"/>
            <a:r>
              <a:rPr lang="pl-PL" sz="6600" b="1" dirty="0" smtClean="0">
                <a:solidFill>
                  <a:schemeClr val="accent3">
                    <a:lumMod val="50000"/>
                  </a:schemeClr>
                </a:solidFill>
              </a:rPr>
              <a:t>28.03.12r.</a:t>
            </a:r>
            <a:endParaRPr lang="pl-PL" sz="6600"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457200" y="260648"/>
            <a:ext cx="8229600" cy="5865515"/>
          </a:xfrm>
        </p:spPr>
        <p:txBody>
          <a:bodyPr>
            <a:normAutofit/>
          </a:bodyPr>
          <a:lstStyle/>
          <a:p>
            <a:pPr algn="ctr">
              <a:buNone/>
            </a:pPr>
            <a:r>
              <a:rPr lang="pl-PL" sz="2000" dirty="0" smtClean="0"/>
              <a:t>      Dzień rozpoczął się od pysznego śniadania w hotelowej restauracji. Tego dnia pogoda bardzo nam dopisywała, więc razem z grupą z Niemiec i Austrii poszliśmy na spacer po </a:t>
            </a:r>
            <a:r>
              <a:rPr lang="pl-PL" sz="2000" dirty="0" err="1" smtClean="0"/>
              <a:t>Riberze</a:t>
            </a:r>
            <a:r>
              <a:rPr lang="pl-PL" sz="2000" dirty="0" smtClean="0"/>
              <a:t>. W </a:t>
            </a:r>
            <a:r>
              <a:rPr lang="pl-PL" sz="2000" dirty="0"/>
              <a:t>trakcie spaceru dowiedzieliśmy się, że wspólnie z innymi grupami będziemy rysować plakat. Na plakacie znalazły się nasze wszystkie </a:t>
            </a:r>
            <a:r>
              <a:rPr lang="pl-PL" sz="2000" dirty="0" smtClean="0"/>
              <a:t>skojarzenia związane z Sycylią.</a:t>
            </a:r>
            <a:endParaRPr lang="pl-PL" sz="2000" dirty="0"/>
          </a:p>
        </p:txBody>
      </p:sp>
      <p:pic>
        <p:nvPicPr>
          <p:cNvPr id="2050" name="Picture 2" descr="C:\Users\Aneta\Desktop\100CASIO\CIMG1163.JPG"/>
          <p:cNvPicPr>
            <a:picLocks noChangeAspect="1" noChangeArrowheads="1"/>
          </p:cNvPicPr>
          <p:nvPr/>
        </p:nvPicPr>
        <p:blipFill>
          <a:blip r:embed="rId2" cstate="print"/>
          <a:srcRect/>
          <a:stretch>
            <a:fillRect/>
          </a:stretch>
        </p:blipFill>
        <p:spPr bwMode="auto">
          <a:xfrm>
            <a:off x="1403648" y="1916832"/>
            <a:ext cx="6624736" cy="468052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p>
        </p:txBody>
      </p:sp>
      <p:sp>
        <p:nvSpPr>
          <p:cNvPr id="7" name="Symbol zastępczy tekstu 6"/>
          <p:cNvSpPr>
            <a:spLocks noGrp="1"/>
          </p:cNvSpPr>
          <p:nvPr>
            <p:ph type="body" sz="half" idx="2"/>
          </p:nvPr>
        </p:nvSpPr>
        <p:spPr/>
        <p:txBody>
          <a:bodyPr/>
          <a:lstStyle/>
          <a:p>
            <a:endParaRPr lang="pl-PL"/>
          </a:p>
        </p:txBody>
      </p:sp>
      <p:pic>
        <p:nvPicPr>
          <p:cNvPr id="16388" name="Picture 4" descr="C:\Documents and Settings\marekmonika\Pulpit\Zdjęcia Sycylia\Sycylia - zdjęcia pani\114CANON\IMG_1414.JPG"/>
          <p:cNvPicPr>
            <a:picLocks noGrp="1" noChangeAspect="1" noChangeArrowheads="1"/>
          </p:cNvPicPr>
          <p:nvPr>
            <p:ph type="pic" idx="1"/>
          </p:nvPr>
        </p:nvPicPr>
        <p:blipFill>
          <a:blip r:embed="rId2" cstate="print"/>
          <a:srcRect l="5556" r="5556"/>
          <a:stretch>
            <a:fillRect/>
          </a:stretch>
        </p:blipFill>
        <p:spPr bwMode="auto">
          <a:xfrm>
            <a:off x="539552" y="404664"/>
            <a:ext cx="8160907" cy="612068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457200" y="260648"/>
            <a:ext cx="8229600" cy="5865515"/>
          </a:xfrm>
        </p:spPr>
        <p:txBody>
          <a:bodyPr/>
          <a:lstStyle/>
          <a:p>
            <a:pPr algn="ctr">
              <a:buNone/>
            </a:pPr>
            <a:r>
              <a:rPr lang="pl-PL" sz="2000" dirty="0" smtClean="0"/>
              <a:t>      </a:t>
            </a:r>
            <a:r>
              <a:rPr lang="pl-PL" sz="2400" dirty="0" smtClean="0"/>
              <a:t>Następnie byliśmy z wizytą u burmistrza </a:t>
            </a:r>
            <a:r>
              <a:rPr lang="pl-PL" sz="2400" dirty="0" err="1" smtClean="0"/>
              <a:t>Ribery</a:t>
            </a:r>
            <a:r>
              <a:rPr lang="pl-PL" sz="2400" dirty="0" smtClean="0"/>
              <a:t>, który bardzo miło nas przyjął. Podczas naszego spaceru nauczyciele pracowali nad projektem.</a:t>
            </a:r>
          </a:p>
          <a:p>
            <a:endParaRPr lang="pl-PL" dirty="0"/>
          </a:p>
        </p:txBody>
      </p:sp>
      <p:pic>
        <p:nvPicPr>
          <p:cNvPr id="3074" name="Picture 2" descr="C:\Users\Aneta\Desktop\100CASIO\CIMG1202.JPG"/>
          <p:cNvPicPr>
            <a:picLocks noChangeAspect="1" noChangeArrowheads="1"/>
          </p:cNvPicPr>
          <p:nvPr/>
        </p:nvPicPr>
        <p:blipFill>
          <a:blip r:embed="rId2" cstate="print"/>
          <a:srcRect/>
          <a:stretch>
            <a:fillRect/>
          </a:stretch>
        </p:blipFill>
        <p:spPr bwMode="auto">
          <a:xfrm>
            <a:off x="971600" y="1556792"/>
            <a:ext cx="7560840" cy="508518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457200" y="188640"/>
            <a:ext cx="8229600" cy="5937523"/>
          </a:xfrm>
        </p:spPr>
        <p:txBody>
          <a:bodyPr/>
          <a:lstStyle/>
          <a:p>
            <a:pPr algn="ctr">
              <a:buNone/>
            </a:pPr>
            <a:r>
              <a:rPr lang="pl-PL" sz="2400" dirty="0" smtClean="0"/>
              <a:t> Kolejną atrakcją dnia była wizyta w sadzie pomarańczowym. Tam każdy własnoręcznie mógł zrywać pomarańcze prosto z drzew. Wszystkim bardzo się tam podobało.</a:t>
            </a:r>
          </a:p>
          <a:p>
            <a:endParaRPr lang="pl-PL" dirty="0"/>
          </a:p>
        </p:txBody>
      </p:sp>
      <p:pic>
        <p:nvPicPr>
          <p:cNvPr id="4098" name="Picture 2" descr="C:\Users\Aneta\Desktop\włochy\P3280390.JPG"/>
          <p:cNvPicPr>
            <a:picLocks noChangeAspect="1" noChangeArrowheads="1"/>
          </p:cNvPicPr>
          <p:nvPr/>
        </p:nvPicPr>
        <p:blipFill>
          <a:blip r:embed="rId2" cstate="print"/>
          <a:srcRect/>
          <a:stretch>
            <a:fillRect/>
          </a:stretch>
        </p:blipFill>
        <p:spPr bwMode="auto">
          <a:xfrm>
            <a:off x="4175448" y="2969568"/>
            <a:ext cx="4968552" cy="3888432"/>
          </a:xfrm>
          <a:prstGeom prst="rect">
            <a:avLst/>
          </a:prstGeom>
          <a:noFill/>
        </p:spPr>
      </p:pic>
      <p:pic>
        <p:nvPicPr>
          <p:cNvPr id="4100" name="Picture 4" descr="C:\Users\Aneta\Desktop\włochy\P3280384.JPG"/>
          <p:cNvPicPr>
            <a:picLocks noChangeAspect="1" noChangeArrowheads="1"/>
          </p:cNvPicPr>
          <p:nvPr/>
        </p:nvPicPr>
        <p:blipFill>
          <a:blip r:embed="rId3" cstate="print"/>
          <a:srcRect/>
          <a:stretch>
            <a:fillRect/>
          </a:stretch>
        </p:blipFill>
        <p:spPr bwMode="auto">
          <a:xfrm>
            <a:off x="0" y="1484784"/>
            <a:ext cx="5220072" cy="414908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354162"/>
          </a:xfrm>
        </p:spPr>
        <p:txBody>
          <a:bodyPr/>
          <a:lstStyle/>
          <a:p>
            <a:endParaRPr lang="pl-PL" dirty="0"/>
          </a:p>
        </p:txBody>
      </p:sp>
      <p:sp>
        <p:nvSpPr>
          <p:cNvPr id="3" name="Symbol zastępczy zawartości 2"/>
          <p:cNvSpPr>
            <a:spLocks noGrp="1"/>
          </p:cNvSpPr>
          <p:nvPr>
            <p:ph idx="1"/>
          </p:nvPr>
        </p:nvSpPr>
        <p:spPr>
          <a:xfrm>
            <a:off x="457200" y="260648"/>
            <a:ext cx="8229600" cy="5865515"/>
          </a:xfrm>
        </p:spPr>
        <p:txBody>
          <a:bodyPr/>
          <a:lstStyle/>
          <a:p>
            <a:pPr algn="ctr">
              <a:buNone/>
            </a:pPr>
            <a:r>
              <a:rPr lang="pl-PL" sz="2400" dirty="0" smtClean="0"/>
              <a:t> Po objedzeniu się świeżymi pomarańczami wyruszyliśmy do miasta Canta Bellotta. Było to miasto położone na skałach. Ciasno ułożone budynki na skałach zrobiły wrażenie na wszystkich. Każdy wspinał się jak najwyżej, żeby zobaczyć widok miasta z góry.</a:t>
            </a:r>
          </a:p>
          <a:p>
            <a:endParaRPr lang="pl-PL" dirty="0"/>
          </a:p>
        </p:txBody>
      </p:sp>
      <p:pic>
        <p:nvPicPr>
          <p:cNvPr id="5122" name="Picture 2" descr="C:\Users\Aneta\Desktop\włochy\P328039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Prostokąt 5"/>
          <p:cNvSpPr/>
          <p:nvPr/>
        </p:nvSpPr>
        <p:spPr>
          <a:xfrm>
            <a:off x="3491880" y="260648"/>
            <a:ext cx="5472608" cy="2677656"/>
          </a:xfrm>
          <a:prstGeom prst="rect">
            <a:avLst/>
          </a:prstGeom>
        </p:spPr>
        <p:txBody>
          <a:bodyPr wrap="square">
            <a:spAutoFit/>
          </a:bodyPr>
          <a:lstStyle/>
          <a:p>
            <a:pPr algn="ctr"/>
            <a:r>
              <a:rPr lang="pl-PL" sz="2400" dirty="0" smtClean="0">
                <a:solidFill>
                  <a:schemeClr val="bg1"/>
                </a:solidFill>
              </a:rPr>
              <a:t>Po objedzeniu się świeżymi pomarańczami wyruszyliśmy do miasta Canta Bellotta. Było to miasto położone na skałach. Ciasno ułożone budynki na skałach zrobiły wrażenie na wszystkich. Każdy wspinał się jak najwyżej, żeby zobaczyć widok miasta z góry.</a:t>
            </a:r>
            <a:endParaRPr lang="pl-PL" sz="24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457200" y="260648"/>
            <a:ext cx="8229600" cy="5865515"/>
          </a:xfrm>
        </p:spPr>
        <p:txBody>
          <a:bodyPr/>
          <a:lstStyle/>
          <a:p>
            <a:pPr algn="ctr">
              <a:buNone/>
            </a:pPr>
            <a:r>
              <a:rPr lang="pl-PL" sz="2400" dirty="0" smtClean="0"/>
              <a:t>  Po powrocie do hotelu zjedliśmy wspaniałą włoską </a:t>
            </a:r>
            <a:r>
              <a:rPr lang="pl-PL" sz="2400" dirty="0" err="1" smtClean="0"/>
              <a:t>kolację.Dzień</a:t>
            </a:r>
            <a:r>
              <a:rPr lang="pl-PL" sz="2400" dirty="0" smtClean="0"/>
              <a:t> zakończył się dyskoteką, na której wszyscy świetnie się bawili: )</a:t>
            </a:r>
          </a:p>
          <a:p>
            <a:endParaRPr lang="pl-PL" dirty="0"/>
          </a:p>
        </p:txBody>
      </p:sp>
      <p:pic>
        <p:nvPicPr>
          <p:cNvPr id="6146" name="Picture 2" descr="C:\Users\Aneta\Desktop\włochy\P32804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pole tekstowe 9"/>
          <p:cNvSpPr txBox="1"/>
          <p:nvPr/>
        </p:nvSpPr>
        <p:spPr>
          <a:xfrm>
            <a:off x="827584" y="908720"/>
            <a:ext cx="7092280" cy="1200329"/>
          </a:xfrm>
          <a:prstGeom prst="rect">
            <a:avLst/>
          </a:prstGeom>
          <a:noFill/>
        </p:spPr>
        <p:txBody>
          <a:bodyPr wrap="square" rtlCol="0">
            <a:spAutoFit/>
          </a:bodyPr>
          <a:lstStyle/>
          <a:p>
            <a:pPr algn="ctr"/>
            <a:r>
              <a:rPr lang="pl-PL" sz="2400" dirty="0" smtClean="0">
                <a:solidFill>
                  <a:schemeClr val="accent5">
                    <a:lumMod val="75000"/>
                  </a:schemeClr>
                </a:solidFill>
              </a:rPr>
              <a:t>Po powrocie do hotelu zjedliśmy wspaniałą włoską kolację. Dzień zakończył się dyskoteką, na której wszyscy świetnie się </a:t>
            </a:r>
            <a:r>
              <a:rPr lang="pl-PL" sz="2400" dirty="0" err="1" smtClean="0">
                <a:solidFill>
                  <a:schemeClr val="accent5">
                    <a:lumMod val="75000"/>
                  </a:schemeClr>
                </a:solidFill>
              </a:rPr>
              <a:t>bawili</a:t>
            </a:r>
            <a:r>
              <a:rPr lang="pl-PL" sz="2400" dirty="0" err="1" smtClean="0">
                <a:solidFill>
                  <a:schemeClr val="accent5">
                    <a:lumMod val="75000"/>
                  </a:schemeClr>
                </a:solidFill>
                <a:sym typeface="Wingdings" pitchFamily="2" charset="2"/>
              </a:rPr>
              <a:t></a:t>
            </a:r>
            <a:endParaRPr lang="pl-PL" sz="2400"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29/03/2012 czwartek</a:t>
            </a:r>
            <a:r>
              <a:rPr lang="pl-PL" dirty="0" smtClean="0"/>
              <a:t/>
            </a:r>
            <a:br>
              <a:rPr lang="pl-PL" dirty="0" smtClean="0"/>
            </a:br>
            <a:endParaRPr lang="en-GB" dirty="0"/>
          </a:p>
        </p:txBody>
      </p:sp>
      <p:sp>
        <p:nvSpPr>
          <p:cNvPr id="3" name="Symbol zastępczy zawartości 2"/>
          <p:cNvSpPr>
            <a:spLocks noGrp="1"/>
          </p:cNvSpPr>
          <p:nvPr>
            <p:ph idx="1"/>
          </p:nvPr>
        </p:nvSpPr>
        <p:spPr/>
        <p:txBody>
          <a:bodyPr>
            <a:normAutofit fontScale="70000" lnSpcReduction="20000"/>
          </a:bodyPr>
          <a:lstStyle/>
          <a:p>
            <a:pPr>
              <a:buNone/>
            </a:pPr>
            <a:r>
              <a:rPr lang="pl-PL" b="1" dirty="0" smtClean="0"/>
              <a:t> </a:t>
            </a:r>
            <a:endParaRPr lang="pl-PL" dirty="0" smtClean="0"/>
          </a:p>
          <a:p>
            <a:r>
              <a:rPr lang="pl-PL" b="1" dirty="0" smtClean="0"/>
              <a:t>Przed południem wsiedliśmy do autobusu, który zawiózł nas do miejsca prawdziwie tętniącego starożytną kulturą i historią, zwanego Doliną Świątyń. Jest ona położona w mieście Agrigento, na południowym wybrzeżu wyspy. Mimo   wielu turystów, z pomocą przewodnika, udało nam się zobaczyć dobrze zachowane świątynie, a także te, po których zostały już tylko mniejsze fragmenty. Popołudnie spędziliśmy w parku archeologicznym spacerując  wśród skał sprzed milionów lat. Wieczorem ku naszemu zaskoczeniu temperatura wody morskiej była tak wysoka, że niejeden z nas zanurzył się w niej z uśmiechem na twarzy. Cały dzień, pełen wrażeń podsumowaliśmy pyszną kolacją  w nadmorskiej restauracji. Niestety była to kolacja pożegnalna</a:t>
            </a:r>
            <a:endParaRPr lang="pl-PL" dirty="0" smtClean="0"/>
          </a:p>
          <a:p>
            <a:pPr>
              <a:buNone/>
            </a:pPr>
            <a:r>
              <a:rPr lang="pl-PL" b="1" dirty="0" smtClean="0"/>
              <a:t>	z </a:t>
            </a:r>
            <a:r>
              <a:rPr lang="pl-PL" b="1" dirty="0" smtClean="0"/>
              <a:t>naszymi znajomymi ze szkół partnerskich.</a:t>
            </a:r>
            <a:endParaRPr lang="pl-PL" dirty="0" smtClean="0"/>
          </a:p>
          <a:p>
            <a:pPr>
              <a:buNone/>
            </a:pPr>
            <a:r>
              <a:rPr lang="pl-PL" b="1" dirty="0" smtClean="0"/>
              <a:t> </a:t>
            </a:r>
            <a:endParaRPr lang="pl-PL" dirty="0" smtClean="0"/>
          </a:p>
          <a:p>
            <a:endParaRPr lang="en-GB"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sp>
        <p:nvSpPr>
          <p:cNvPr id="5" name="Symbol zastępczy zawartości 4"/>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sp>
        <p:nvSpPr>
          <p:cNvPr id="3" name="Symbol zastępczy zawartości 2"/>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Grp="1"/>
          </p:cNvSpPr>
          <p:nvPr>
            <p:ph type="title" idx="4294967295"/>
          </p:nvPr>
        </p:nvSpPr>
        <p:spPr>
          <a:xfrm>
            <a:off x="457171" y="461136"/>
            <a:ext cx="8228763" cy="76944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pl-PL" dirty="0"/>
              <a:t>Piątek 30.03.2012r.</a:t>
            </a:r>
          </a:p>
        </p:txBody>
      </p:sp>
      <p:sp>
        <p:nvSpPr>
          <p:cNvPr id="3" name="Podtytuł 2"/>
          <p:cNvSpPr txBox="1">
            <a:spLocks noGrp="1"/>
          </p:cNvSpPr>
          <p:nvPr>
            <p:ph type="subTitle" idx="4294967295"/>
          </p:nvPr>
        </p:nvSpPr>
        <p:spPr>
          <a:xfrm>
            <a:off x="849033" y="5682586"/>
            <a:ext cx="7849964" cy="653171"/>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195934" algn="ctr"/>
            <a:endParaRPr lang="pl-PL" dirty="0"/>
          </a:p>
        </p:txBody>
      </p:sp>
      <p:pic>
        <p:nvPicPr>
          <p:cNvPr id="4" name="Obraz 3"/>
          <p:cNvPicPr>
            <a:picLocks noChangeAspect="1"/>
          </p:cNvPicPr>
          <p:nvPr/>
        </p:nvPicPr>
        <p:blipFill>
          <a:blip r:embed="rId3" cstate="print">
            <a:alphaModFix/>
            <a:lum/>
          </a:blip>
          <a:srcRect/>
          <a:stretch>
            <a:fillRect/>
          </a:stretch>
        </p:blipFill>
        <p:spPr>
          <a:xfrm>
            <a:off x="783723" y="1306342"/>
            <a:ext cx="7706608" cy="5290685"/>
          </a:xfrm>
          <a:prstGeom prst="rect">
            <a:avLst/>
          </a:prstGeom>
          <a:noFill/>
          <a:ln>
            <a:noFill/>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Grp="1"/>
          </p:cNvSpPr>
          <p:nvPr>
            <p:ph type="title" idx="4294967295"/>
          </p:nvPr>
        </p:nvSpPr>
        <p:spPr>
          <a:xfrm>
            <a:off x="522809" y="-457219"/>
            <a:ext cx="8228763" cy="114500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l-PL" dirty="0"/>
          </a:p>
        </p:txBody>
      </p:sp>
      <p:sp>
        <p:nvSpPr>
          <p:cNvPr id="3" name="Symbol zastępczy tekstu 2"/>
          <p:cNvSpPr txBox="1">
            <a:spLocks noGrp="1"/>
          </p:cNvSpPr>
          <p:nvPr>
            <p:ph type="body" idx="4294967295"/>
          </p:nvPr>
        </p:nvSpPr>
        <p:spPr>
          <a:xfrm>
            <a:off x="653102" y="1053239"/>
            <a:ext cx="8360037" cy="6196958"/>
          </a:xfrm>
        </p:spPr>
        <p:txBody>
          <a:bodyPr/>
          <a:lstStyle>
            <a:defPPr marL="432000" marR="0" lvl="0" indent="-324000">
              <a:spcBef>
                <a:spcPts val="0"/>
              </a:spcBef>
              <a:spcAft>
                <a:spcPts val="1417"/>
              </a:spcAft>
              <a:buClr>
                <a:srgbClr val="333333"/>
              </a:buClr>
              <a:buSzPct val="45000"/>
              <a:buFont typeface="StarSymbol"/>
              <a:buNone/>
              <a:defRPr lang="pl-PL" sz="3200" b="0" i="0" u="none" strike="noStrike">
                <a:ln>
                  <a:noFill/>
                </a:ln>
                <a:solidFill>
                  <a:srgbClr val="FFFFFF"/>
                </a:solidFill>
                <a:latin typeface="Thorndale" pitchFamily="18"/>
                <a:ea typeface="Andale Sans UI" pitchFamily="2"/>
                <a:cs typeface="Tahoma" pitchFamily="2"/>
              </a:defRPr>
            </a:defPPr>
            <a:lvl1pPr marL="432000" marR="0" lvl="0" indent="-324000">
              <a:spcBef>
                <a:spcPts val="0"/>
              </a:spcBef>
              <a:spcAft>
                <a:spcPts val="1417"/>
              </a:spcAft>
              <a:buClr>
                <a:srgbClr val="333333"/>
              </a:buClr>
              <a:buSzPct val="45000"/>
              <a:buFont typeface="StarSymbol"/>
              <a:buChar char="●"/>
              <a:defRPr lang="pl-PL" sz="3200" b="0" i="0" u="none" strike="noStrike">
                <a:ln>
                  <a:noFill/>
                </a:ln>
                <a:solidFill>
                  <a:srgbClr val="FFFFFF"/>
                </a:solidFill>
                <a:latin typeface="Thorndale" pitchFamily="18"/>
                <a:ea typeface="Andale Sans UI" pitchFamily="2"/>
                <a:cs typeface="Tahoma" pitchFamily="2"/>
              </a:defRPr>
            </a:lvl1pPr>
            <a:lvl2pPr marL="864000" marR="0" lvl="1" indent="-288000">
              <a:spcBef>
                <a:spcPts val="0"/>
              </a:spcBef>
              <a:spcAft>
                <a:spcPts val="1134"/>
              </a:spcAft>
              <a:buClr>
                <a:srgbClr val="333333"/>
              </a:buClr>
              <a:buSzPct val="75000"/>
              <a:buFont typeface="StarSymbol"/>
              <a:buChar char="–"/>
              <a:defRPr lang="pl-PL" sz="2800" b="0" i="0" u="none" strike="noStrike">
                <a:ln>
                  <a:noFill/>
                </a:ln>
                <a:solidFill>
                  <a:srgbClr val="FFFFFF"/>
                </a:solidFill>
                <a:latin typeface="Thorndale" pitchFamily="18"/>
                <a:ea typeface="Andale Sans UI" pitchFamily="2"/>
                <a:cs typeface="Tahoma" pitchFamily="2"/>
              </a:defRPr>
            </a:lvl2pPr>
            <a:lvl3pPr marL="1296000" marR="0" lvl="2" indent="-216000">
              <a:spcBef>
                <a:spcPts val="0"/>
              </a:spcBef>
              <a:spcAft>
                <a:spcPts val="850"/>
              </a:spcAft>
              <a:buClr>
                <a:srgbClr val="333333"/>
              </a:buClr>
              <a:buSzPct val="45000"/>
              <a:buFont typeface="StarSymbol"/>
              <a:buChar char="●"/>
              <a:defRPr lang="pl-PL" sz="2400" b="0" i="0" u="none" strike="noStrike">
                <a:ln>
                  <a:noFill/>
                </a:ln>
                <a:solidFill>
                  <a:srgbClr val="FFFFFF"/>
                </a:solidFill>
                <a:latin typeface="Thorndale" pitchFamily="18"/>
                <a:ea typeface="Andale Sans UI" pitchFamily="2"/>
                <a:cs typeface="Tahoma" pitchFamily="2"/>
              </a:defRPr>
            </a:lvl3pPr>
            <a:lvl4pPr marL="1728000" marR="0" lvl="3" indent="-216000">
              <a:spcBef>
                <a:spcPts val="0"/>
              </a:spcBef>
              <a:spcAft>
                <a:spcPts val="567"/>
              </a:spcAft>
              <a:buClr>
                <a:srgbClr val="333333"/>
              </a:buClr>
              <a:buSzPct val="75000"/>
              <a:buFont typeface="StarSymbol"/>
              <a:buChar char="–"/>
              <a:defRPr lang="pl-PL" sz="2000" b="0" i="0" u="none" strike="noStrike">
                <a:ln>
                  <a:noFill/>
                </a:ln>
                <a:solidFill>
                  <a:srgbClr val="FFFFFF"/>
                </a:solidFill>
                <a:latin typeface="Thorndale" pitchFamily="18"/>
                <a:ea typeface="Andale Sans UI" pitchFamily="2"/>
                <a:cs typeface="Tahoma" pitchFamily="2"/>
              </a:defRPr>
            </a:lvl4pPr>
            <a:lvl5pPr marL="2160000" marR="0" lvl="4" indent="-216000">
              <a:spcBef>
                <a:spcPts val="0"/>
              </a:spcBef>
              <a:spcAft>
                <a:spcPts val="283"/>
              </a:spcAft>
              <a:buClr>
                <a:srgbClr val="333333"/>
              </a:buClr>
              <a:buSzPct val="45000"/>
              <a:buFont typeface="StarSymbol"/>
              <a:buChar char="●"/>
              <a:defRPr lang="pl-PL" sz="2000" b="0" i="0" u="none" strike="noStrike">
                <a:ln>
                  <a:noFill/>
                </a:ln>
                <a:solidFill>
                  <a:srgbClr val="FFFFFF"/>
                </a:solidFill>
                <a:latin typeface="Thorndale" pitchFamily="18"/>
                <a:ea typeface="Andale Sans UI" pitchFamily="2"/>
                <a:cs typeface="Tahoma" pitchFamily="2"/>
              </a:defRPr>
            </a:lvl5pPr>
            <a:lvl6pPr marL="2592000" marR="0" lvl="5" indent="-216000">
              <a:spcBef>
                <a:spcPts val="0"/>
              </a:spcBef>
              <a:spcAft>
                <a:spcPts val="283"/>
              </a:spcAft>
              <a:buClr>
                <a:srgbClr val="333333"/>
              </a:buClr>
              <a:buSzPct val="45000"/>
              <a:buFont typeface="StarSymbol"/>
              <a:buChar char="●"/>
              <a:defRPr lang="pl-PL" sz="2000" b="0" i="0" u="none" strike="noStrike">
                <a:ln>
                  <a:noFill/>
                </a:ln>
                <a:solidFill>
                  <a:srgbClr val="FFFFFF"/>
                </a:solidFill>
                <a:latin typeface="Thorndale" pitchFamily="18"/>
                <a:ea typeface="Andale Sans UI" pitchFamily="2"/>
                <a:cs typeface="Tahoma" pitchFamily="2"/>
              </a:defRPr>
            </a:lvl6pPr>
            <a:lvl7pPr marL="3024000" marR="0" lvl="6" indent="-216000">
              <a:spcBef>
                <a:spcPts val="0"/>
              </a:spcBef>
              <a:spcAft>
                <a:spcPts val="283"/>
              </a:spcAft>
              <a:buClr>
                <a:srgbClr val="333333"/>
              </a:buClr>
              <a:buSzPct val="45000"/>
              <a:buFont typeface="StarSymbol"/>
              <a:buChar char="●"/>
              <a:defRPr lang="pl-PL" sz="2000" b="0" i="0" u="none" strike="noStrike">
                <a:ln>
                  <a:noFill/>
                </a:ln>
                <a:solidFill>
                  <a:srgbClr val="FFFFFF"/>
                </a:solidFill>
                <a:latin typeface="Thorndale" pitchFamily="18"/>
                <a:ea typeface="Andale Sans UI" pitchFamily="2"/>
                <a:cs typeface="Tahoma" pitchFamily="2"/>
              </a:defRPr>
            </a:lvl7pPr>
            <a:lvl8pPr marL="3456000" marR="0" lvl="7" indent="-216000">
              <a:spcBef>
                <a:spcPts val="0"/>
              </a:spcBef>
              <a:spcAft>
                <a:spcPts val="283"/>
              </a:spcAft>
              <a:buClr>
                <a:srgbClr val="333333"/>
              </a:buClr>
              <a:buSzPct val="45000"/>
              <a:buFont typeface="StarSymbol"/>
              <a:buChar char="●"/>
              <a:defRPr lang="pl-PL" sz="2000" b="0" i="0" u="none" strike="noStrike">
                <a:ln>
                  <a:noFill/>
                </a:ln>
                <a:solidFill>
                  <a:srgbClr val="FFFFFF"/>
                </a:solidFill>
                <a:latin typeface="Thorndale" pitchFamily="18"/>
                <a:ea typeface="Andale Sans UI" pitchFamily="2"/>
                <a:cs typeface="Tahoma" pitchFamily="2"/>
              </a:defRPr>
            </a:lvl8pPr>
            <a:lvl9pPr marL="3887999" marR="0" lvl="8" indent="-216000">
              <a:spcBef>
                <a:spcPts val="0"/>
              </a:spcBef>
              <a:spcAft>
                <a:spcPts val="283"/>
              </a:spcAft>
              <a:buClr>
                <a:srgbClr val="333333"/>
              </a:buClr>
              <a:buSzPct val="45000"/>
              <a:buFont typeface="StarSymbol"/>
              <a:buChar char="●"/>
              <a:defRPr lang="pl-PL" sz="2000" b="0" i="0" u="none" strike="noStrike">
                <a:ln>
                  <a:noFill/>
                </a:ln>
                <a:solidFill>
                  <a:srgbClr val="FFFFFF"/>
                </a:solidFill>
                <a:latin typeface="Thorndale" pitchFamily="18"/>
                <a:ea typeface="Andale Sans UI" pitchFamily="2"/>
                <a:cs typeface="Tahoma" pitchFamily="2"/>
              </a:defRPr>
            </a:lvl9pPr>
          </a:lstStyle>
          <a:p>
            <a:pPr lvl="0">
              <a:buNone/>
            </a:pPr>
            <a:r>
              <a:rPr lang="x-none" sz="2700">
                <a:solidFill>
                  <a:schemeClr val="tx1"/>
                </a:solidFill>
                <a:latin typeface="Times New Roman" pitchFamily="16"/>
                <a:cs typeface="Times New Roman" pitchFamily="16"/>
              </a:rPr>
              <a:t>Rano, po śniadaniu, spakowałyśmy walizki i pożegnałyśmy się z nauczycielami i uczniami z innych krajów. Następnie udałyśmy się na przystanek autobusowy i rozpoczęłyśmy podróż do Trapani. Po 30 minutach jazdy przesiadłyśmy się do drugiego autobusu. Po dwugodzinnej jeździe dotarłyśmy do celu. Idąc z walizkami do hotelu, po drodze zjadłyśmy lunch. Po przybyciu do apartamentów i odpoczynku wybrałyśmy się na spacer. Zwiedzałyśmy miasto, miałyśmy również okazję zrobić zakupy. Wieczorem zjadłyśmy kolację w najstarszej pizzerii w mieście. Po przechadzce ulicami miasta wróciłyśmy do hotelu i udałyśmy się na spoczynek.</a:t>
            </a:r>
          </a:p>
          <a:p>
            <a:pPr>
              <a:buNone/>
              <a:tabLst>
                <a:tab pos="2488356" algn="ctr"/>
                <a:tab pos="4976713" algn="r"/>
              </a:tabLst>
            </a:pPr>
            <a:endParaRPr lang="pl-PL"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48680"/>
            <a:ext cx="8229600" cy="868958"/>
          </a:xfrm>
        </p:spPr>
        <p:txBody>
          <a:bodyPr>
            <a:normAutofit fontScale="90000"/>
          </a:bodyPr>
          <a:lstStyle/>
          <a:p>
            <a:r>
              <a:rPr lang="pl-PL" dirty="0" smtClean="0"/>
              <a:t>24 marca 2012 - sobota </a:t>
            </a:r>
            <a:br>
              <a:rPr lang="pl-PL" dirty="0" smtClean="0"/>
            </a:br>
            <a:endParaRPr lang="pl-PL" dirty="0"/>
          </a:p>
        </p:txBody>
      </p:sp>
      <p:sp>
        <p:nvSpPr>
          <p:cNvPr id="3" name="Symbol zastępczy zawartości 2"/>
          <p:cNvSpPr>
            <a:spLocks noGrp="1"/>
          </p:cNvSpPr>
          <p:nvPr>
            <p:ph sz="half" idx="1"/>
          </p:nvPr>
        </p:nvSpPr>
        <p:spPr/>
        <p:txBody>
          <a:bodyPr>
            <a:normAutofit fontScale="62500" lnSpcReduction="20000"/>
          </a:bodyPr>
          <a:lstStyle/>
          <a:p>
            <a:r>
              <a:rPr lang="pl-PL" b="1" dirty="0" smtClean="0"/>
              <a:t>W </a:t>
            </a:r>
            <a:r>
              <a:rPr lang="pl-PL" b="1" dirty="0"/>
              <a:t>Bergamo spędziłyśmy jedną noc. Po śniadaniu i chwili odpoczynku spakowałyśmy swoje rzeczy i ruszyłyśmy na lotnisko. O 14.20 miałyśmy lot do Palermo. Gdy dotarłyśmy do miasta, musiałyśmy jeszcze przebyć długą drogę do hotelu. Zakwaterowałyśmy się w hotelu Regina. </a:t>
            </a:r>
            <a:r>
              <a:rPr lang="pl-PL" b="1" dirty="0" smtClean="0"/>
              <a:t>Bardzo </a:t>
            </a:r>
            <a:r>
              <a:rPr lang="pl-PL" b="1" dirty="0"/>
              <a:t>spodobały nam się pokoje. Z balkonu widziałyśmy wiecznie zatłoczoną ulicę i charakterystyczne kamienice. Wkrótce  wybrałyśmy się na spacer po mieście. Kolację zjadłyśmy w restauracji urządzonej w niecodziennym stylu. Wracając do hotelu podziwiałyśmy uliczki Palermo. Następnego dnia rano czekało nas miłe </a:t>
            </a:r>
            <a:r>
              <a:rPr lang="pl-PL" b="1" dirty="0" smtClean="0"/>
              <a:t>śniadanko</a:t>
            </a:r>
            <a:r>
              <a:rPr lang="pl-PL" dirty="0" smtClean="0"/>
              <a:t>…</a:t>
            </a:r>
            <a:endParaRPr lang="pl-PL" dirty="0"/>
          </a:p>
          <a:p>
            <a:endParaRPr lang="pl-PL" dirty="0"/>
          </a:p>
        </p:txBody>
      </p:sp>
      <p:pic>
        <p:nvPicPr>
          <p:cNvPr id="17412" name="Picture 4" descr="C:\Documents and Settings\marekmonika\Pulpit\Zdjęcia Sycylia\IMAG0407.jpg"/>
          <p:cNvPicPr>
            <a:picLocks noGrp="1" noChangeAspect="1" noChangeArrowheads="1"/>
          </p:cNvPicPr>
          <p:nvPr>
            <p:ph sz="half" idx="2"/>
          </p:nvPr>
        </p:nvPicPr>
        <p:blipFill>
          <a:blip r:embed="rId2" cstate="print"/>
          <a:srcRect/>
          <a:stretch>
            <a:fillRect/>
          </a:stretch>
        </p:blipFill>
        <p:spPr bwMode="auto">
          <a:xfrm>
            <a:off x="4860032" y="1412776"/>
            <a:ext cx="3549587" cy="471338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260648"/>
            <a:ext cx="7772400" cy="1470025"/>
          </a:xfrm>
        </p:spPr>
        <p:txBody>
          <a:bodyPr/>
          <a:lstStyle/>
          <a:p>
            <a:r>
              <a:rPr lang="pl-PL" dirty="0" smtClean="0"/>
              <a:t>31.03.2012</a:t>
            </a:r>
            <a:endParaRPr lang="pl-PL" dirty="0"/>
          </a:p>
        </p:txBody>
      </p:sp>
      <p:sp>
        <p:nvSpPr>
          <p:cNvPr id="3" name="Podtytuł 2"/>
          <p:cNvSpPr>
            <a:spLocks noGrp="1"/>
          </p:cNvSpPr>
          <p:nvPr>
            <p:ph type="subTitle" idx="1"/>
          </p:nvPr>
        </p:nvSpPr>
        <p:spPr>
          <a:xfrm>
            <a:off x="1475656" y="1700808"/>
            <a:ext cx="6400800" cy="4176464"/>
          </a:xfrm>
        </p:spPr>
        <p:txBody>
          <a:bodyPr>
            <a:normAutofit fontScale="70000" lnSpcReduction="20000"/>
          </a:bodyPr>
          <a:lstStyle/>
          <a:p>
            <a:pPr algn="just"/>
            <a:r>
              <a:rPr lang="pl-PL" dirty="0">
                <a:solidFill>
                  <a:schemeClr val="tx1"/>
                </a:solidFill>
              </a:rPr>
              <a:t>W ostatnim dniu naszego wyjazdu udaliśmy się na pożegnalny spacer po Trapani oraz nad morze, aby  zrobić ostatnie zdjęcia i nacieszyć oczy przed </a:t>
            </a:r>
            <a:r>
              <a:rPr lang="pl-PL" dirty="0" smtClean="0">
                <a:solidFill>
                  <a:schemeClr val="tx1"/>
                </a:solidFill>
              </a:rPr>
              <a:t>wyjazdem. </a:t>
            </a:r>
            <a:r>
              <a:rPr lang="pl-PL" dirty="0">
                <a:solidFill>
                  <a:schemeClr val="tx1"/>
                </a:solidFill>
              </a:rPr>
              <a:t>Następnie po raz ostatni zasmakowaliśmy włoskich lodów.  Później udaliśmy się do hotelu sprawdzić czy niczego nie zapomnieliśmy i ruszyliśmy na lotnisko. Podczas lotu, który trwał ponad dwie godziny, wspominaliśmy wszystko to, co wydarzyło się na Sycylii, dlatego czas lotu upłynął nam znacznie szybciej. Warunki pogodowe były niesprzyjające, jednak pilot samolotu doskonale sobie z nimi poradził i na koniec otrzymał dwukrotne brawa. Następnie czekała nas krótka podróż z panem </a:t>
            </a:r>
            <a:r>
              <a:rPr lang="pl-PL" dirty="0" err="1">
                <a:solidFill>
                  <a:schemeClr val="tx1"/>
                </a:solidFill>
              </a:rPr>
              <a:t>Jorgusiem</a:t>
            </a:r>
            <a:r>
              <a:rPr lang="pl-PL" dirty="0">
                <a:solidFill>
                  <a:schemeClr val="tx1"/>
                </a:solidFill>
              </a:rPr>
              <a:t> do Lublińca.</a:t>
            </a:r>
          </a:p>
          <a:p>
            <a:endParaRPr lang="pl-PL" dirty="0"/>
          </a:p>
        </p:txBody>
      </p:sp>
    </p:spTree>
    <p:extLst>
      <p:ext uri="{BB962C8B-B14F-4D97-AF65-F5344CB8AC3E}">
        <p14:creationId xmlns:p14="http://schemas.microsoft.com/office/powerpoint/2010/main" xmlns="" val="25005320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spTree>
    <p:extLst>
      <p:ext uri="{BB962C8B-B14F-4D97-AF65-F5344CB8AC3E}">
        <p14:creationId xmlns:p14="http://schemas.microsoft.com/office/powerpoint/2010/main" xmlns="" val="31655428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spTree>
    <p:extLst>
      <p:ext uri="{BB962C8B-B14F-4D97-AF65-F5344CB8AC3E}">
        <p14:creationId xmlns:p14="http://schemas.microsoft.com/office/powerpoint/2010/main" xmlns="" val="3222321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spTree>
    <p:extLst>
      <p:ext uri="{BB962C8B-B14F-4D97-AF65-F5344CB8AC3E}">
        <p14:creationId xmlns:p14="http://schemas.microsoft.com/office/powerpoint/2010/main" xmlns="" val="3475362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sp>
        <p:nvSpPr>
          <p:cNvPr id="3" name="Symbol zastępczy zawartości 2"/>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a:p>
        </p:txBody>
      </p:sp>
      <p:sp>
        <p:nvSpPr>
          <p:cNvPr id="3" name="Symbol zastępczy zawartości 2"/>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Documents and Settings\marekmonika\Pulpit\Zdjęcia Sycylia\IMAG0409.jpg"/>
          <p:cNvPicPr>
            <a:picLocks noGrp="1" noChangeAspect="1" noChangeArrowheads="1"/>
          </p:cNvPicPr>
          <p:nvPr>
            <p:ph sz="half" idx="4294967295"/>
          </p:nvPr>
        </p:nvPicPr>
        <p:blipFill>
          <a:blip r:embed="rId2" cstate="print"/>
          <a:stretch>
            <a:fillRect/>
          </a:stretch>
        </p:blipFill>
        <p:spPr bwMode="auto">
          <a:xfrm>
            <a:off x="467544" y="332656"/>
            <a:ext cx="3816350" cy="5067300"/>
          </a:xfrm>
          <a:prstGeom prst="rect">
            <a:avLst/>
          </a:prstGeom>
          <a:noFill/>
        </p:spPr>
      </p:pic>
      <p:pic>
        <p:nvPicPr>
          <p:cNvPr id="19459" name="Picture 3" descr="C:\Documents and Settings\marekmonika\Pulpit\Zdjęcia Sycylia\Sycylia - Aneta\Aneta\P3250094.JPG"/>
          <p:cNvPicPr>
            <a:picLocks noGrp="1" noChangeAspect="1" noChangeArrowheads="1"/>
          </p:cNvPicPr>
          <p:nvPr>
            <p:ph sz="half" idx="4294967295"/>
          </p:nvPr>
        </p:nvPicPr>
        <p:blipFill>
          <a:blip r:embed="rId3" cstate="print"/>
          <a:srcRect/>
          <a:stretch>
            <a:fillRect/>
          </a:stretch>
        </p:blipFill>
        <p:spPr bwMode="auto">
          <a:xfrm>
            <a:off x="5004048" y="1556792"/>
            <a:ext cx="3744912" cy="499268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endParaRPr lang="pl-PL"/>
          </a:p>
        </p:txBody>
      </p:sp>
      <p:sp>
        <p:nvSpPr>
          <p:cNvPr id="6" name="Symbol zastępczy tekstu 5"/>
          <p:cNvSpPr>
            <a:spLocks noGrp="1"/>
          </p:cNvSpPr>
          <p:nvPr>
            <p:ph type="body" sz="half" idx="2"/>
          </p:nvPr>
        </p:nvSpPr>
        <p:spPr/>
        <p:txBody>
          <a:bodyPr/>
          <a:lstStyle/>
          <a:p>
            <a:endParaRPr lang="pl-PL"/>
          </a:p>
        </p:txBody>
      </p:sp>
      <p:pic>
        <p:nvPicPr>
          <p:cNvPr id="18434" name="Picture 2" descr="C:\Documents and Settings\marekmonika\Pulpit\Zdjęcia Sycylia\IMAG0424.jpg"/>
          <p:cNvPicPr>
            <a:picLocks noGrp="1" noChangeAspect="1" noChangeArrowheads="1"/>
          </p:cNvPicPr>
          <p:nvPr>
            <p:ph type="pic" idx="1"/>
          </p:nvPr>
        </p:nvPicPr>
        <p:blipFill>
          <a:blip r:embed="rId2" cstate="print"/>
          <a:srcRect t="205" b="205"/>
          <a:stretch>
            <a:fillRect/>
          </a:stretch>
        </p:blipFill>
        <p:spPr bwMode="auto">
          <a:xfrm>
            <a:off x="755576" y="620688"/>
            <a:ext cx="7416824" cy="556261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lstStyle/>
          <a:p>
            <a:r>
              <a:rPr lang="pl-PL" dirty="0" smtClean="0"/>
              <a:t>25 marca 2012 - niedziela</a:t>
            </a:r>
            <a:endParaRPr lang="en-GB" dirty="0"/>
          </a:p>
        </p:txBody>
      </p:sp>
      <p:sp>
        <p:nvSpPr>
          <p:cNvPr id="5" name="Podtytuł 4"/>
          <p:cNvSpPr>
            <a:spLocks noGrp="1"/>
          </p:cNvSpPr>
          <p:nvPr>
            <p:ph idx="1"/>
          </p:nvPr>
        </p:nvSpPr>
        <p:spPr/>
        <p:txBody>
          <a:bodyPr>
            <a:normAutofit fontScale="47500" lnSpcReduction="20000"/>
          </a:bodyPr>
          <a:lstStyle/>
          <a:p>
            <a:r>
              <a:rPr lang="pl-PL" dirty="0" smtClean="0">
                <a:solidFill>
                  <a:schemeClr val="tx1"/>
                </a:solidFill>
              </a:rPr>
              <a:t> </a:t>
            </a:r>
            <a:r>
              <a:rPr lang="pl-PL" sz="3800" b="1" dirty="0" smtClean="0">
                <a:solidFill>
                  <a:schemeClr val="tx1"/>
                </a:solidFill>
              </a:rPr>
              <a:t>Trzeciego dnia po śniadaniu zostawiłyśmy swoje bagaże i wyruszyłyśmy na długi spacer w Palermo. Wstąpiłyśmy na targ, na którym było mnóstwo kalmarów, małż i innych morskich stworzeń.  Będąc nad morzem dostałyśmy plan miasta oraz informację o celu, do którego miałyśmy dojść. Po wielu trudnościach byłyśmy już blisko mety, ale postanowiłyśmy pójść do kawiarni w parku umieszczonym w centrum Palermo. Po krótkim odpoczynku kontynuowałyśmy naszą wyprawę. Kiedy doszłyśmy do celu naszym oczom ukazał się ogromny pas zieleni z palmami nad morzem. </a:t>
            </a:r>
            <a:br>
              <a:rPr lang="pl-PL" sz="3800" b="1" dirty="0" smtClean="0">
                <a:solidFill>
                  <a:schemeClr val="tx1"/>
                </a:solidFill>
              </a:rPr>
            </a:br>
            <a:r>
              <a:rPr lang="pl-PL" sz="3800" b="1" dirty="0" smtClean="0">
                <a:solidFill>
                  <a:schemeClr val="tx1"/>
                </a:solidFill>
              </a:rPr>
              <a:t>  Po godzinnym odpoczynku i zaśpiewaniu kilku piosenek postanowiłyśmy wracać do hotelu, ale po drodze wstąpiłyśmy do parku z śródziemnomorską roślinnością i kolejną kawiarnią na samym końcu. Tutaj zjadłyśmy pyszne lody i wypiłyśmy włoskie cappuccino. W drodze do hotelu zaczął padać deszcz, który jednak nie zepsuł nam dobrego humoru. Po powrocie wzięłyśmy nasze bagaże i wyruszyłyśmy w deszczu do Katedry Najświętszej Maryi Panny Wniebowziętej, aby tam zaczekać na Pana Domenico, który miał przyjechać autokarem z resztą uczestników i zabrać nas do miasta </a:t>
            </a:r>
            <a:r>
              <a:rPr lang="pl-PL" sz="3800" b="1" dirty="0" err="1" smtClean="0">
                <a:solidFill>
                  <a:schemeClr val="tx1"/>
                </a:solidFill>
              </a:rPr>
              <a:t>Ribera</a:t>
            </a:r>
            <a:r>
              <a:rPr lang="pl-PL" sz="3800" b="1" dirty="0" smtClean="0">
                <a:solidFill>
                  <a:schemeClr val="tx1"/>
                </a:solidFill>
              </a:rPr>
              <a:t> oddalonego od Palermo o 124km. </a:t>
            </a:r>
            <a:br>
              <a:rPr lang="pl-PL" sz="3800" b="1" dirty="0" smtClean="0">
                <a:solidFill>
                  <a:schemeClr val="tx1"/>
                </a:solidFill>
              </a:rPr>
            </a:br>
            <a:r>
              <a:rPr lang="pl-PL" sz="3800" b="1" dirty="0" smtClean="0">
                <a:solidFill>
                  <a:schemeClr val="tx1"/>
                </a:solidFill>
              </a:rPr>
              <a:t> W drodze na południe Sycylii zapoznałyśmy się z nowymi znajomymi z Niemiec i Austrii. Wieczorem dotarliśmy do hotelu </a:t>
            </a:r>
            <a:r>
              <a:rPr lang="pl-PL" sz="3800" b="1" dirty="0" err="1" smtClean="0">
                <a:solidFill>
                  <a:schemeClr val="tx1"/>
                </a:solidFill>
              </a:rPr>
              <a:t>Miravalle</a:t>
            </a:r>
            <a:r>
              <a:rPr lang="pl-PL" sz="3800" b="1" dirty="0" smtClean="0">
                <a:solidFill>
                  <a:schemeClr val="tx1"/>
                </a:solidFill>
              </a:rPr>
              <a:t> i szczęśliwi rozgościliśmy się w naszych pokojach po czym udałyśmy się na pierwszą, pyszną kolację </a:t>
            </a:r>
            <a:r>
              <a:rPr lang="pl-PL" sz="3800" b="1" dirty="0" smtClean="0">
                <a:solidFill>
                  <a:schemeClr val="tx1"/>
                </a:solidFill>
                <a:sym typeface="Wingdings"/>
              </a:rPr>
              <a:t></a:t>
            </a:r>
            <a:endParaRPr lang="pl-PL" sz="3800" b="1" dirty="0" smtClean="0">
              <a:solidFill>
                <a:schemeClr val="tx1"/>
              </a:solidFill>
            </a:endParaRPr>
          </a:p>
          <a:p>
            <a:endParaRPr lang="en-GB" sz="3800" b="1"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4294967295"/>
          </p:nvPr>
        </p:nvPicPr>
        <p:blipFill>
          <a:blip r:embed="rId2" cstate="print"/>
          <a:srcRect/>
          <a:stretch>
            <a:fillRect/>
          </a:stretch>
        </p:blipFill>
        <p:spPr bwMode="auto">
          <a:xfrm>
            <a:off x="539552" y="404664"/>
            <a:ext cx="8208912"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endParaRPr lang="en-GB"/>
          </a:p>
        </p:txBody>
      </p:sp>
      <p:sp>
        <p:nvSpPr>
          <p:cNvPr id="5" name="Symbol zastępczy tekstu 4"/>
          <p:cNvSpPr>
            <a:spLocks noGrp="1"/>
          </p:cNvSpPr>
          <p:nvPr>
            <p:ph type="body" idx="1"/>
          </p:nvPr>
        </p:nvSpPr>
        <p:spPr/>
        <p:txBody>
          <a:bodyPr/>
          <a:lstStyle/>
          <a:p>
            <a:endParaRPr lang="en-GB"/>
          </a:p>
        </p:txBody>
      </p:sp>
      <p:sp>
        <p:nvSpPr>
          <p:cNvPr id="7" name="Symbol zastępczy tekstu 6"/>
          <p:cNvSpPr>
            <a:spLocks noGrp="1"/>
          </p:cNvSpPr>
          <p:nvPr>
            <p:ph type="body" sz="quarter" idx="3"/>
          </p:nvPr>
        </p:nvSpPr>
        <p:spPr/>
        <p:txBody>
          <a:bodyPr/>
          <a:lstStyle/>
          <a:p>
            <a:endParaRPr lang="en-GB"/>
          </a:p>
        </p:txBody>
      </p:sp>
      <p:pic>
        <p:nvPicPr>
          <p:cNvPr id="2049" name="Picture 1"/>
          <p:cNvPicPr>
            <a:picLocks noGrp="1" noChangeAspect="1" noChangeArrowheads="1"/>
          </p:cNvPicPr>
          <p:nvPr>
            <p:ph sz="half" idx="2"/>
          </p:nvPr>
        </p:nvPicPr>
        <p:blipFill>
          <a:blip r:embed="rId2" cstate="print"/>
          <a:srcRect/>
          <a:stretch>
            <a:fillRect/>
          </a:stretch>
        </p:blipFill>
        <p:spPr bwMode="auto">
          <a:xfrm>
            <a:off x="467544" y="260648"/>
            <a:ext cx="3096961" cy="6048672"/>
          </a:xfrm>
          <a:prstGeom prst="rect">
            <a:avLst/>
          </a:prstGeom>
          <a:noFill/>
          <a:ln w="9525">
            <a:noFill/>
            <a:miter lim="800000"/>
            <a:headEnd/>
            <a:tailEnd/>
          </a:ln>
        </p:spPr>
      </p:pic>
      <p:pic>
        <p:nvPicPr>
          <p:cNvPr id="2050" name="Picture 2"/>
          <p:cNvPicPr>
            <a:picLocks noGrp="1" noChangeAspect="1" noChangeArrowheads="1"/>
          </p:cNvPicPr>
          <p:nvPr>
            <p:ph sz="quarter" idx="4"/>
          </p:nvPr>
        </p:nvPicPr>
        <p:blipFill>
          <a:blip r:embed="rId3" cstate="print"/>
          <a:srcRect/>
          <a:stretch>
            <a:fillRect/>
          </a:stretch>
        </p:blipFill>
        <p:spPr bwMode="auto">
          <a:xfrm>
            <a:off x="3635896" y="260648"/>
            <a:ext cx="4970846" cy="5976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918</Words>
  <Application>Microsoft Office PowerPoint</Application>
  <PresentationFormat>Pokaz na ekranie (4:3)</PresentationFormat>
  <Paragraphs>44</Paragraphs>
  <Slides>45</Slides>
  <Notes>2</Notes>
  <HiddenSlides>0</HiddenSlides>
  <MMClips>0</MMClips>
  <ScaleCrop>false</ScaleCrop>
  <HeadingPairs>
    <vt:vector size="4" baseType="variant">
      <vt:variant>
        <vt:lpstr>Motyw</vt:lpstr>
      </vt:variant>
      <vt:variant>
        <vt:i4>1</vt:i4>
      </vt:variant>
      <vt:variant>
        <vt:lpstr>Tytuły slajdów</vt:lpstr>
      </vt:variant>
      <vt:variant>
        <vt:i4>45</vt:i4>
      </vt:variant>
    </vt:vector>
  </HeadingPairs>
  <TitlesOfParts>
    <vt:vector size="46" baseType="lpstr">
      <vt:lpstr>Motyw pakietu Office</vt:lpstr>
      <vt:lpstr>23 marca 2012 – dzień wyjazdu </vt:lpstr>
      <vt:lpstr>Slajd 2</vt:lpstr>
      <vt:lpstr>Slajd 3</vt:lpstr>
      <vt:lpstr>24 marca 2012 - sobota  </vt:lpstr>
      <vt:lpstr>Slajd 5</vt:lpstr>
      <vt:lpstr>Slajd 6</vt:lpstr>
      <vt:lpstr>25 marca 2012 - niedziela</vt:lpstr>
      <vt:lpstr>Slajd 8</vt:lpstr>
      <vt:lpstr>Slajd 9</vt:lpstr>
      <vt:lpstr>Slajd 10</vt:lpstr>
      <vt:lpstr>Slajd 11</vt:lpstr>
      <vt:lpstr>26 marca 2012 - poniedziałek</vt:lpstr>
      <vt:lpstr>Slajd 13</vt:lpstr>
      <vt:lpstr>Slajd 14</vt:lpstr>
      <vt:lpstr>Slajd 15</vt:lpstr>
      <vt:lpstr>Slajd 16</vt:lpstr>
      <vt:lpstr>WTOREK,  27.03.2012</vt:lpstr>
      <vt:lpstr>Slajd 18</vt:lpstr>
      <vt:lpstr>Slajd 19</vt:lpstr>
      <vt:lpstr>Slajd 20</vt:lpstr>
      <vt:lpstr>Slajd 21</vt:lpstr>
      <vt:lpstr>Slajd 22</vt:lpstr>
      <vt:lpstr>Slajd 23</vt:lpstr>
      <vt:lpstr>Slajd 24</vt:lpstr>
      <vt:lpstr>oraz muzeum mumii</vt:lpstr>
      <vt:lpstr>Slajd 26</vt:lpstr>
      <vt:lpstr>Slajd 27</vt:lpstr>
      <vt:lpstr>ŚRODA (28.O3.12r.)</vt:lpstr>
      <vt:lpstr>Slajd 29</vt:lpstr>
      <vt:lpstr>Slajd 30</vt:lpstr>
      <vt:lpstr>Slajd 31</vt:lpstr>
      <vt:lpstr>Slajd 32</vt:lpstr>
      <vt:lpstr>Slajd 33</vt:lpstr>
      <vt:lpstr>29/03/2012 czwartek </vt:lpstr>
      <vt:lpstr>Slajd 35</vt:lpstr>
      <vt:lpstr>Slajd 36</vt:lpstr>
      <vt:lpstr>Slajd 37</vt:lpstr>
      <vt:lpstr>Piątek 30.03.2012r.</vt:lpstr>
      <vt:lpstr>Slajd 39</vt:lpstr>
      <vt:lpstr>31.03.2012</vt:lpstr>
      <vt:lpstr>Slajd 41</vt:lpstr>
      <vt:lpstr>Slajd 42</vt:lpstr>
      <vt:lpstr>Slajd 43</vt:lpstr>
      <vt:lpstr>Slajd 44</vt:lpstr>
      <vt:lpstr>Slajd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 marca 2012 – dzień wyjazdu</dc:title>
  <dc:creator>marekmonika</dc:creator>
  <cp:lastModifiedBy>Jadwiga</cp:lastModifiedBy>
  <cp:revision>22</cp:revision>
  <dcterms:created xsi:type="dcterms:W3CDTF">2012-04-22T20:20:30Z</dcterms:created>
  <dcterms:modified xsi:type="dcterms:W3CDTF">2012-05-12T07:48:20Z</dcterms:modified>
</cp:coreProperties>
</file>