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2" r:id="rId3"/>
    <p:sldId id="271" r:id="rId4"/>
    <p:sldId id="274" r:id="rId5"/>
    <p:sldId id="276" r:id="rId6"/>
    <p:sldId id="273" r:id="rId7"/>
    <p:sldId id="256" r:id="rId8"/>
    <p:sldId id="258" r:id="rId9"/>
    <p:sldId id="259" r:id="rId10"/>
    <p:sldId id="257" r:id="rId11"/>
    <p:sldId id="260" r:id="rId12"/>
    <p:sldId id="261" r:id="rId13"/>
    <p:sldId id="262" r:id="rId14"/>
    <p:sldId id="264" r:id="rId15"/>
    <p:sldId id="265" r:id="rId16"/>
    <p:sldId id="266" r:id="rId17"/>
    <p:sldId id="267" r:id="rId18"/>
    <p:sldId id="268" r:id="rId19"/>
    <p:sldId id="269" r:id="rId20"/>
    <p:sldId id="277" r:id="rId21"/>
    <p:sldId id="278" r:id="rId22"/>
    <p:sldId id="279" r:id="rId23"/>
    <p:sldId id="270" r:id="rId24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25" autoAdjust="0"/>
    <p:restoredTop sz="94660"/>
  </p:normalViewPr>
  <p:slideViewPr>
    <p:cSldViewPr>
      <p:cViewPr varScale="1">
        <p:scale>
          <a:sx n="83" d="100"/>
          <a:sy n="83" d="100"/>
        </p:scale>
        <p:origin x="1339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31.01.2022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:fade/>
      </p:transition>
    </mc:Choice>
    <mc:Fallback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31.01.2022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:fade/>
      </p:transition>
    </mc:Choice>
    <mc:Fallback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31.01.2022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:fade/>
      </p:transition>
    </mc:Choice>
    <mc:Fallback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31.01.2022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:fade/>
      </p:transition>
    </mc:Choice>
    <mc:Fallback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31.01.2022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:fade/>
      </p:transition>
    </mc:Choice>
    <mc:Fallback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31.01.2022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:fade/>
      </p:transition>
    </mc:Choice>
    <mc:Fallback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31.01.2022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:fade/>
      </p:transition>
    </mc:Choice>
    <mc:Fallback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31.01.2022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:fade/>
      </p:transition>
    </mc:Choice>
    <mc:Fallback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31.01.2022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:fade/>
      </p:transition>
    </mc:Choice>
    <mc:Fallback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31.01.2022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:fade/>
      </p:transition>
    </mc:Choice>
    <mc:Fallback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31.01.2022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:fade/>
      </p:transition>
    </mc:Choice>
    <mc:Fallback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21E02-25CB-4963-84BC-0813985E7D90}" type="datetimeFigureOut">
              <a:rPr lang="pl-PL" smtClean="0"/>
              <a:pPr/>
              <a:t>31.01.2022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p14:dur="10">
        <p:fade/>
      </p:transition>
    </mc:Choice>
    <mc:Fallback>
      <p:transition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49" y="1916832"/>
            <a:ext cx="9144000" cy="4162370"/>
          </a:xfrm>
          <a:prstGeom prst="rect">
            <a:avLst/>
          </a:prstGeom>
        </p:spPr>
      </p:pic>
      <p:sp>
        <p:nvSpPr>
          <p:cNvPr id="5" name="Tytuł 1"/>
          <p:cNvSpPr txBox="1">
            <a:spLocks/>
          </p:cNvSpPr>
          <p:nvPr/>
        </p:nvSpPr>
        <p:spPr>
          <a:xfrm>
            <a:off x="1371600" y="34001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3700" dirty="0">
                <a:solidFill>
                  <a:srgbClr val="00B0F0"/>
                </a:solidFill>
                <a:latin typeface="Arial Black" panose="020B0A04020102020204" pitchFamily="34" charset="0"/>
              </a:rPr>
              <a:t>Szkoła Podstawowa nr 2 </a:t>
            </a:r>
            <a:br>
              <a:rPr lang="pl-PL" sz="3700" dirty="0">
                <a:solidFill>
                  <a:srgbClr val="00B0F0"/>
                </a:solidFill>
                <a:latin typeface="Arial Black" panose="020B0A04020102020204" pitchFamily="34" charset="0"/>
              </a:rPr>
            </a:br>
            <a:r>
              <a:rPr lang="pl-PL" sz="3700" dirty="0">
                <a:solidFill>
                  <a:srgbClr val="00B0F0"/>
                </a:solidFill>
                <a:latin typeface="Arial Black" panose="020B0A04020102020204" pitchFamily="34" charset="0"/>
              </a:rPr>
              <a:t>w Lublińcu</a:t>
            </a:r>
          </a:p>
          <a:p>
            <a:endParaRPr lang="pl-PL" sz="2500" dirty="0">
              <a:solidFill>
                <a:schemeClr val="tx2">
                  <a:lumMod val="60000"/>
                  <a:lumOff val="40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Picture 2" descr="logo_sp2_niebieski_ kolo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27905"/>
            <a:ext cx="1523107" cy="1196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9476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pl-PL" dirty="0"/>
              <a:t>Od </a:t>
            </a:r>
            <a:r>
              <a:rPr lang="pl-PL" b="1" dirty="0"/>
              <a:t>1 września 2022r</a:t>
            </a:r>
            <a:r>
              <a:rPr lang="pl-PL" dirty="0"/>
              <a:t>. planowane </a:t>
            </a:r>
            <a:r>
              <a:rPr lang="pl-PL" dirty="0" smtClean="0"/>
              <a:t>jest otwarcie oddziału sportowego </a:t>
            </a:r>
            <a:r>
              <a:rPr lang="pl-PL" dirty="0"/>
              <a:t>dla klas </a:t>
            </a:r>
            <a:r>
              <a:rPr lang="pl-PL" dirty="0" smtClean="0"/>
              <a:t>4 w naszej szkole :</a:t>
            </a:r>
            <a:endParaRPr lang="pl-PL" dirty="0"/>
          </a:p>
          <a:p>
            <a:pPr marL="0" indent="0">
              <a:buNone/>
            </a:pPr>
            <a:endParaRPr lang="pl-PL" b="1" dirty="0" smtClean="0"/>
          </a:p>
          <a:p>
            <a:pPr marL="0" indent="0">
              <a:buNone/>
            </a:pPr>
            <a:r>
              <a:rPr lang="pl-PL" b="1" dirty="0" smtClean="0"/>
              <a:t>DYSCYPLINA:</a:t>
            </a:r>
          </a:p>
          <a:p>
            <a:pPr marL="0" indent="0">
              <a:buNone/>
            </a:pPr>
            <a:r>
              <a:rPr lang="pl-PL" b="1" dirty="0" smtClean="0"/>
              <a:t>piłka nożna chłopcy  / piłka ręczna dziewczyny</a:t>
            </a:r>
          </a:p>
          <a:p>
            <a:pPr marL="0" indent="0">
              <a:buNone/>
            </a:pPr>
            <a:endParaRPr lang="pl-PL" dirty="0" smtClean="0"/>
          </a:p>
          <a:p>
            <a:pPr marL="0" indent="0">
              <a:buNone/>
            </a:pPr>
            <a:r>
              <a:rPr lang="pl-PL" dirty="0" smtClean="0"/>
              <a:t>Zasady </a:t>
            </a:r>
            <a:r>
              <a:rPr lang="pl-PL" dirty="0"/>
              <a:t>rekrutacji i naboru zostaną ogłoszone </a:t>
            </a:r>
            <a:r>
              <a:rPr lang="pl-PL" b="1" dirty="0"/>
              <a:t>28 lutego 2022r</a:t>
            </a:r>
            <a:r>
              <a:rPr lang="pl-PL" dirty="0"/>
              <a:t>. w każdej ze szkół.</a:t>
            </a:r>
            <a:endParaRPr lang="pl-PL" b="1" dirty="0" smtClean="0"/>
          </a:p>
          <a:p>
            <a:pPr marL="0" indent="0">
              <a:buNone/>
            </a:pPr>
            <a:endParaRPr lang="pl-PL" b="1" dirty="0" smtClean="0"/>
          </a:p>
          <a:p>
            <a:pPr marL="0" indent="0">
              <a:buNone/>
            </a:pPr>
            <a:endParaRPr lang="pl-PL" b="1" dirty="0"/>
          </a:p>
          <a:p>
            <a:pPr marL="0" indent="0">
              <a:buNone/>
            </a:pPr>
            <a:r>
              <a:rPr lang="pl-PL" b="1" dirty="0" smtClean="0"/>
              <a:t>Uzasadnienie:</a:t>
            </a:r>
            <a:endParaRPr lang="pl-PL" b="1" dirty="0"/>
          </a:p>
          <a:p>
            <a:pPr marL="0" indent="0">
              <a:buNone/>
            </a:pPr>
            <a:r>
              <a:rPr lang="pl-PL" dirty="0" smtClean="0"/>
              <a:t>Odpowiednie warunki lokalowe oraz </a:t>
            </a:r>
            <a:r>
              <a:rPr lang="pl-PL" dirty="0" smtClean="0"/>
              <a:t>kadrowe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753834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az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404664"/>
            <a:ext cx="9108504" cy="607233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5000">
        <p:fade/>
      </p:transition>
    </mc:Choice>
    <mc:Fallback>
      <p:transition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4664"/>
            <a:ext cx="9144000" cy="6074470"/>
          </a:xfrm>
        </p:spPr>
      </p:pic>
    </p:spTree>
    <p:extLst>
      <p:ext uri="{BB962C8B-B14F-4D97-AF65-F5344CB8AC3E}">
        <p14:creationId xmlns:p14="http://schemas.microsoft.com/office/powerpoint/2010/main" val="4280809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4664"/>
            <a:ext cx="9165983" cy="6168347"/>
          </a:xfrm>
        </p:spPr>
      </p:pic>
    </p:spTree>
    <p:extLst>
      <p:ext uri="{BB962C8B-B14F-4D97-AF65-F5344CB8AC3E}">
        <p14:creationId xmlns:p14="http://schemas.microsoft.com/office/powerpoint/2010/main" val="3248604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dtytuł 2"/>
          <p:cNvSpPr txBox="1">
            <a:spLocks/>
          </p:cNvSpPr>
          <p:nvPr/>
        </p:nvSpPr>
        <p:spPr>
          <a:xfrm>
            <a:off x="655617" y="2348880"/>
            <a:ext cx="8001056" cy="30243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l-PL" sz="3800" b="1" dirty="0" smtClean="0"/>
              <a:t> KADRA PEDAGOGICZNA</a:t>
            </a:r>
          </a:p>
          <a:p>
            <a:pPr marL="0" indent="0" algn="ctr">
              <a:buNone/>
            </a:pPr>
            <a:r>
              <a:rPr lang="pl-PL" sz="3800" b="1" dirty="0" smtClean="0"/>
              <a:t>ZESPÓŁ NAUCZYCIELI WYCHOWANIA FIZYCZNEGO</a:t>
            </a:r>
          </a:p>
          <a:p>
            <a:pPr marL="0" indent="0" algn="ctr">
              <a:buNone/>
            </a:pPr>
            <a:r>
              <a:rPr lang="pl-PL" sz="3800" b="1" dirty="0"/>
              <a:t> </a:t>
            </a:r>
            <a:r>
              <a:rPr lang="pl-PL" sz="3800" b="1" dirty="0" smtClean="0"/>
              <a:t>W SP2 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055102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/>
          <p:cNvSpPr txBox="1"/>
          <p:nvPr/>
        </p:nvSpPr>
        <p:spPr>
          <a:xfrm>
            <a:off x="4427984" y="561651"/>
            <a:ext cx="4464496" cy="8402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l-PL" sz="2000" b="1" dirty="0" smtClean="0"/>
          </a:p>
          <a:p>
            <a:pPr algn="ctr"/>
            <a:endParaRPr lang="pl-PL" sz="2000" b="1" dirty="0" smtClean="0"/>
          </a:p>
          <a:p>
            <a:pPr algn="ctr"/>
            <a:endParaRPr lang="pl-PL" sz="2000" b="1" dirty="0"/>
          </a:p>
          <a:p>
            <a:pPr algn="ctr"/>
            <a:endParaRPr lang="pl-PL" sz="2000" b="1" dirty="0" smtClean="0"/>
          </a:p>
          <a:p>
            <a:pPr algn="ctr"/>
            <a:r>
              <a:rPr lang="pl-PL" sz="2000" b="1" dirty="0" smtClean="0"/>
              <a:t>Absolwent </a:t>
            </a:r>
            <a:r>
              <a:rPr lang="pl-PL" sz="2000" b="1" dirty="0" smtClean="0"/>
              <a:t>Akademii Wychowania Fizycznego w  Katowicach</a:t>
            </a:r>
          </a:p>
          <a:p>
            <a:pPr algn="ctr"/>
            <a:r>
              <a:rPr lang="pl-PL" sz="2000" b="1" dirty="0"/>
              <a:t> </a:t>
            </a:r>
            <a:endParaRPr lang="pl-PL" sz="2000" b="1" dirty="0" smtClean="0"/>
          </a:p>
          <a:p>
            <a:pPr algn="ctr"/>
            <a:r>
              <a:rPr lang="pl-PL" sz="2000" dirty="0" smtClean="0"/>
              <a:t>Nauczyciel wychowania fizycznego </a:t>
            </a:r>
          </a:p>
          <a:p>
            <a:pPr algn="ctr"/>
            <a:r>
              <a:rPr lang="pl-PL" sz="2000" dirty="0" smtClean="0"/>
              <a:t>z 9-letnim stażem</a:t>
            </a:r>
            <a:endParaRPr lang="pl-PL" sz="2000" dirty="0" smtClean="0"/>
          </a:p>
          <a:p>
            <a:pPr algn="ctr"/>
            <a:endParaRPr lang="pl-PL" sz="2000" dirty="0" smtClean="0"/>
          </a:p>
          <a:p>
            <a:pPr algn="ctr"/>
            <a:r>
              <a:rPr lang="pl-PL" sz="2000" dirty="0" smtClean="0"/>
              <a:t>Trener II klasy Piłki Nożnej od 2012 roku z licencją UEFA A od 2016 roku </a:t>
            </a:r>
            <a:br>
              <a:rPr lang="pl-PL" sz="2000" dirty="0" smtClean="0"/>
            </a:br>
            <a:r>
              <a:rPr lang="pl-PL" sz="2000" dirty="0" smtClean="0"/>
              <a:t>z doświadczeniem w prowadzeniu drużyn piłki nożnej dzieci i młodzieży </a:t>
            </a:r>
            <a:br>
              <a:rPr lang="pl-PL" sz="2000" dirty="0" smtClean="0"/>
            </a:br>
            <a:r>
              <a:rPr lang="pl-PL" sz="2000" dirty="0" smtClean="0"/>
              <a:t>od 2010 roku</a:t>
            </a:r>
          </a:p>
          <a:p>
            <a:pPr algn="ctr"/>
            <a:endParaRPr lang="pl-PL" sz="2000" dirty="0" smtClean="0"/>
          </a:p>
          <a:p>
            <a:pPr algn="ctr"/>
            <a:r>
              <a:rPr lang="pl-PL" sz="2000" dirty="0" smtClean="0"/>
              <a:t>Instruktor Piłki Ręcznej od 2012 roku</a:t>
            </a:r>
          </a:p>
          <a:p>
            <a:pPr algn="ctr"/>
            <a:endParaRPr lang="pl-PL" sz="2000" dirty="0" smtClean="0"/>
          </a:p>
          <a:p>
            <a:pPr algn="ctr"/>
            <a:r>
              <a:rPr lang="pl-PL" sz="2000" dirty="0" smtClean="0"/>
              <a:t>Wychowawca kolonijny od 2013 roku Kierownik kolonii od 2022 roku</a:t>
            </a:r>
          </a:p>
          <a:p>
            <a:pPr algn="ctr"/>
            <a:endParaRPr lang="pl-PL" sz="2000" dirty="0" smtClean="0"/>
          </a:p>
          <a:p>
            <a:pPr algn="ctr"/>
            <a:endParaRPr lang="pl-PL" sz="2000" b="1" dirty="0" smtClean="0">
              <a:latin typeface="Comic Sans MS" pitchFamily="66" charset="0"/>
            </a:endParaRPr>
          </a:p>
          <a:p>
            <a:pPr algn="ctr"/>
            <a:r>
              <a:rPr lang="pl-PL" sz="2000" b="1" dirty="0" smtClean="0">
                <a:latin typeface="Comic Sans MS" pitchFamily="66" charset="0"/>
              </a:rPr>
              <a:t> </a:t>
            </a:r>
          </a:p>
          <a:p>
            <a:pPr algn="ctr"/>
            <a:endParaRPr lang="pl-PL" sz="2000" b="1" dirty="0" smtClean="0">
              <a:latin typeface="Comic Sans MS" pitchFamily="66" charset="0"/>
            </a:endParaRPr>
          </a:p>
          <a:p>
            <a:pPr algn="ctr"/>
            <a:endParaRPr lang="pl-PL" sz="2000" b="1" dirty="0" smtClean="0">
              <a:latin typeface="Comic Sans MS" pitchFamily="66" charset="0"/>
            </a:endParaRPr>
          </a:p>
          <a:p>
            <a:endParaRPr lang="pl-PL" sz="2000" b="1" dirty="0" smtClean="0"/>
          </a:p>
          <a:p>
            <a:endParaRPr lang="pl-PL" sz="2000" b="1" dirty="0" smtClean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633" y="1556792"/>
            <a:ext cx="3800475" cy="4000500"/>
          </a:xfrm>
          <a:prstGeom prst="rect">
            <a:avLst/>
          </a:prstGeom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313184" y="561651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l-PL" sz="4900" dirty="0">
                <a:cs typeface="Times New Roman" panose="02020603050405020304" pitchFamily="18" charset="0"/>
              </a:rPr>
              <a:t>mgr Adam Ślęzak</a:t>
            </a:r>
            <a:r>
              <a:rPr lang="pl-PL" b="1" dirty="0"/>
              <a:t/>
            </a:r>
            <a:br>
              <a:rPr lang="pl-PL" b="1" dirty="0"/>
            </a:br>
            <a:endParaRPr lang="pl-PL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21000">
        <p:fade/>
      </p:transition>
    </mc:Choice>
    <mc:Fallback>
      <p:transition advTm="2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ADAM PREZENTACJA\coerv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39183" cy="6858000"/>
          </a:xfrm>
          <a:prstGeom prst="rect">
            <a:avLst/>
          </a:prstGeom>
          <a:noFill/>
        </p:spPr>
      </p:pic>
      <p:pic>
        <p:nvPicPr>
          <p:cNvPr id="2052" name="Picture 4" descr="G:\ADAM PREZENTACJA\coerver 12-13.12.20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1"/>
            <a:ext cx="4788024" cy="6858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0000">
        <p:fade/>
      </p:transition>
    </mc:Choice>
    <mc:Fallback>
      <p:transition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G:\ADAM PREZENTACJA\UEFA_Adyplo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325964" cy="6858000"/>
          </a:xfrm>
          <a:prstGeom prst="rect">
            <a:avLst/>
          </a:prstGeom>
          <a:noFill/>
        </p:spPr>
      </p:pic>
      <p:sp>
        <p:nvSpPr>
          <p:cNvPr id="12" name="Prostokąt 11"/>
          <p:cNvSpPr/>
          <p:nvPr/>
        </p:nvSpPr>
        <p:spPr>
          <a:xfrm>
            <a:off x="5364088" y="1484784"/>
            <a:ext cx="3779912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l-PL" sz="4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Uczestnik ponad 50 certyfikowanych</a:t>
            </a:r>
          </a:p>
          <a:p>
            <a:pPr algn="ctr"/>
            <a:r>
              <a:rPr lang="pl-PL" sz="4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konferencji szkoleniowych</a:t>
            </a:r>
            <a:endParaRPr lang="pl-PL" sz="4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0000">
        <p:fade/>
      </p:transition>
    </mc:Choice>
    <mc:Fallback>
      <p:transition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ADAM PREZENTACJA\lks spart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88641"/>
            <a:ext cx="2270625" cy="2383104"/>
          </a:xfrm>
          <a:prstGeom prst="rect">
            <a:avLst/>
          </a:prstGeom>
          <a:noFill/>
        </p:spPr>
      </p:pic>
      <p:sp>
        <p:nvSpPr>
          <p:cNvPr id="5" name="pole tekstowe 4"/>
          <p:cNvSpPr txBox="1"/>
          <p:nvPr/>
        </p:nvSpPr>
        <p:spPr>
          <a:xfrm>
            <a:off x="251520" y="2708920"/>
            <a:ext cx="22322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/>
              <a:t>Trener Trampkarzy 2012/2013 w I Lidze </a:t>
            </a:r>
            <a:r>
              <a:rPr lang="pl-PL" sz="2000" b="1" dirty="0" err="1" smtClean="0"/>
              <a:t>ŚlZPN</a:t>
            </a:r>
            <a:endParaRPr lang="pl-PL" sz="2000" b="1" dirty="0"/>
          </a:p>
        </p:txBody>
      </p:sp>
      <p:pic>
        <p:nvPicPr>
          <p:cNvPr id="1027" name="Picture 3" descr="G:\ADAM PREZENTACJA\orzeł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188640"/>
            <a:ext cx="2580318" cy="2383104"/>
          </a:xfrm>
          <a:prstGeom prst="rect">
            <a:avLst/>
          </a:prstGeom>
          <a:noFill/>
        </p:spPr>
      </p:pic>
      <p:sp>
        <p:nvSpPr>
          <p:cNvPr id="6" name="pole tekstowe 5"/>
          <p:cNvSpPr txBox="1"/>
          <p:nvPr/>
        </p:nvSpPr>
        <p:spPr>
          <a:xfrm>
            <a:off x="3059832" y="2708920"/>
            <a:ext cx="28803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/>
              <a:t>Trener Bramkarzy  2012/2015</a:t>
            </a:r>
            <a:endParaRPr lang="pl-PL" sz="2000" b="1" dirty="0"/>
          </a:p>
        </p:txBody>
      </p:sp>
      <p:pic>
        <p:nvPicPr>
          <p:cNvPr id="1028" name="Picture 4" descr="G:\ADAM PREZENTACJA\start dobrodzień log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188640"/>
            <a:ext cx="2500330" cy="2383104"/>
          </a:xfrm>
          <a:prstGeom prst="rect">
            <a:avLst/>
          </a:prstGeom>
          <a:noFill/>
        </p:spPr>
      </p:pic>
      <p:sp>
        <p:nvSpPr>
          <p:cNvPr id="8" name="pole tekstowe 7"/>
          <p:cNvSpPr txBox="1"/>
          <p:nvPr/>
        </p:nvSpPr>
        <p:spPr>
          <a:xfrm>
            <a:off x="6156176" y="2708920"/>
            <a:ext cx="23762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/>
              <a:t>Trener Juniorów Starszych 2015/2016 </a:t>
            </a:r>
          </a:p>
          <a:p>
            <a:pPr algn="ctr"/>
            <a:r>
              <a:rPr lang="pl-PL" sz="2000" b="1" dirty="0" smtClean="0"/>
              <a:t>I Liga Wojewódzka Juniorów Starszych</a:t>
            </a:r>
            <a:endParaRPr lang="pl-PL" sz="2000" b="1" dirty="0"/>
          </a:p>
        </p:txBody>
      </p:sp>
      <p:pic>
        <p:nvPicPr>
          <p:cNvPr id="1029" name="Picture 5" descr="G:\ADAM PREZENTACJA\AS Lubliniec herb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71802" y="3429001"/>
            <a:ext cx="2357454" cy="2428892"/>
          </a:xfrm>
          <a:prstGeom prst="rect">
            <a:avLst/>
          </a:prstGeom>
          <a:noFill/>
        </p:spPr>
      </p:pic>
      <p:sp>
        <p:nvSpPr>
          <p:cNvPr id="10" name="pole tekstowe 9"/>
          <p:cNvSpPr txBox="1"/>
          <p:nvPr/>
        </p:nvSpPr>
        <p:spPr>
          <a:xfrm>
            <a:off x="3059832" y="5934670"/>
            <a:ext cx="25202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/>
              <a:t>Trener grup młodzieżowych</a:t>
            </a:r>
          </a:p>
          <a:p>
            <a:pPr algn="ctr"/>
            <a:r>
              <a:rPr lang="pl-PL" sz="2000" b="1" dirty="0" smtClean="0"/>
              <a:t> 2014-2020</a:t>
            </a:r>
            <a:endParaRPr lang="pl-PL" sz="2000" b="1" dirty="0"/>
          </a:p>
        </p:txBody>
      </p:sp>
      <p:pic>
        <p:nvPicPr>
          <p:cNvPr id="1030" name="Picture 6" descr="G:\ADAM PREZENTACJA\logo_slzpn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43702" y="3929066"/>
            <a:ext cx="1562100" cy="1571625"/>
          </a:xfrm>
          <a:prstGeom prst="rect">
            <a:avLst/>
          </a:prstGeom>
          <a:noFill/>
        </p:spPr>
      </p:pic>
      <p:sp>
        <p:nvSpPr>
          <p:cNvPr id="12" name="pole tekstowe 11"/>
          <p:cNvSpPr txBox="1"/>
          <p:nvPr/>
        </p:nvSpPr>
        <p:spPr bwMode="auto">
          <a:xfrm>
            <a:off x="6429388" y="5429264"/>
            <a:ext cx="21602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/>
              <a:t>Trener w kadrze rocznika 2008 </a:t>
            </a:r>
            <a:br>
              <a:rPr lang="pl-PL" sz="2000" b="1" dirty="0" smtClean="0"/>
            </a:br>
            <a:r>
              <a:rPr lang="pl-PL" sz="2000" b="1" dirty="0" smtClean="0"/>
              <a:t>w latach 2019/2020</a:t>
            </a:r>
            <a:endParaRPr lang="pl-PL" sz="2000" b="1" dirty="0"/>
          </a:p>
        </p:txBody>
      </p:sp>
      <p:pic>
        <p:nvPicPr>
          <p:cNvPr id="1034" name="Picture 10" descr="G:\ADAM PREZENTACJA\jacademy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3933056"/>
            <a:ext cx="2554140" cy="1728192"/>
          </a:xfrm>
          <a:prstGeom prst="rect">
            <a:avLst/>
          </a:prstGeom>
          <a:noFill/>
        </p:spPr>
      </p:pic>
      <p:sp>
        <p:nvSpPr>
          <p:cNvPr id="18" name="pole tekstowe 17"/>
          <p:cNvSpPr txBox="1"/>
          <p:nvPr/>
        </p:nvSpPr>
        <p:spPr>
          <a:xfrm>
            <a:off x="323528" y="5445224"/>
            <a:ext cx="23762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/>
              <a:t>Trener Trampkarzy C1/C2 od 2020 </a:t>
            </a:r>
            <a:endParaRPr lang="pl-PL" sz="2000" b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20000">
        <p:fade/>
      </p:transition>
    </mc:Choice>
    <mc:Fallback>
      <p:transition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ADAM PREZENTACJA\juv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004048" cy="4293096"/>
          </a:xfrm>
          <a:prstGeom prst="rect">
            <a:avLst/>
          </a:prstGeom>
          <a:noFill/>
        </p:spPr>
      </p:pic>
      <p:pic>
        <p:nvPicPr>
          <p:cNvPr id="2051" name="Picture 3" descr="G:\ADAM PREZENTACJA\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05250" y="0"/>
            <a:ext cx="5238750" cy="4293096"/>
          </a:xfrm>
          <a:prstGeom prst="rect">
            <a:avLst/>
          </a:prstGeom>
          <a:noFill/>
        </p:spPr>
      </p:pic>
      <p:pic>
        <p:nvPicPr>
          <p:cNvPr id="2052" name="Picture 4" descr="G:\ADAM PREZENTACJA\star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356992"/>
            <a:ext cx="5076056" cy="3501009"/>
          </a:xfrm>
          <a:prstGeom prst="rect">
            <a:avLst/>
          </a:prstGeom>
          <a:noFill/>
        </p:spPr>
      </p:pic>
      <p:pic>
        <p:nvPicPr>
          <p:cNvPr id="2053" name="Picture 5" descr="G:\ADAM PREZENTACJA\logo_lubliniec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4445000"/>
            <a:ext cx="2413000" cy="2413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9000">
        <p:fade/>
      </p:transition>
    </mc:Choice>
    <mc:Fallback>
      <p:transition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0" y="142852"/>
            <a:ext cx="889248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b="1" dirty="0" smtClean="0"/>
              <a:t>			SUKCESY ZAWODOWE:</a:t>
            </a:r>
          </a:p>
          <a:p>
            <a:endParaRPr lang="pl-PL" b="1" dirty="0" smtClean="0"/>
          </a:p>
          <a:p>
            <a:r>
              <a:rPr lang="pl-PL" b="1" dirty="0" smtClean="0"/>
              <a:t>LKS Sparta Lubliniec: </a:t>
            </a:r>
            <a:r>
              <a:rPr lang="pl-PL" dirty="0" smtClean="0"/>
              <a:t>udział w rozgrywkach Śląskiej Ligi Trampkarzy w sezonie 2012/2013, </a:t>
            </a:r>
            <a:br>
              <a:rPr lang="pl-PL" dirty="0" smtClean="0"/>
            </a:br>
            <a:r>
              <a:rPr lang="pl-PL" dirty="0" smtClean="0"/>
              <a:t>I miejsce w Turnieju Piłki Nożnej „Kuba Cup” w Truskolasach w roku 2012, Halowy Mistrz Podokręgu Lubliniec Trampkarzy w roku 2013</a:t>
            </a:r>
          </a:p>
          <a:p>
            <a:endParaRPr lang="pl-PL" dirty="0" smtClean="0"/>
          </a:p>
          <a:p>
            <a:r>
              <a:rPr lang="pl-PL" b="1" dirty="0" smtClean="0"/>
              <a:t>Start Dobrodzień: </a:t>
            </a:r>
            <a:r>
              <a:rPr lang="pl-PL" dirty="0" smtClean="0"/>
              <a:t>II miejsce w sezonie 2014/2015 w I Opolskiej Lidze Juniorów, </a:t>
            </a:r>
          </a:p>
          <a:p>
            <a:r>
              <a:rPr lang="pl-PL" dirty="0" smtClean="0"/>
              <a:t>III miejsce w sezonie 2015/2016 w I Opolskiej Lidze Juniorów</a:t>
            </a:r>
          </a:p>
          <a:p>
            <a:endParaRPr lang="pl-PL" dirty="0" smtClean="0"/>
          </a:p>
          <a:p>
            <a:r>
              <a:rPr lang="pl-PL" b="1" dirty="0" smtClean="0"/>
              <a:t>Akademia Sportowa Lubliniec: </a:t>
            </a:r>
            <a:r>
              <a:rPr lang="pl-PL" dirty="0" smtClean="0"/>
              <a:t>I miejsce w sezonie 2016/2017 w Lidze Orlik E1 PPN Lubliniec, I miejsce w III Lidze Wojewódzkiej D1 Młodzik </a:t>
            </a:r>
            <a:r>
              <a:rPr lang="pl-PL" dirty="0" err="1" smtClean="0"/>
              <a:t>Cz.OZPN</a:t>
            </a:r>
            <a:r>
              <a:rPr lang="pl-PL" dirty="0" smtClean="0"/>
              <a:t> w sezonie jesiennym 2018, </a:t>
            </a:r>
            <a:br>
              <a:rPr lang="pl-PL" dirty="0" smtClean="0"/>
            </a:br>
            <a:r>
              <a:rPr lang="pl-PL" dirty="0" smtClean="0"/>
              <a:t>I miejsce w częstochowskiej grupie Trampkarza C2 , wielokrotny udział w rozgrywkach </a:t>
            </a:r>
            <a:br>
              <a:rPr lang="pl-PL" dirty="0" smtClean="0"/>
            </a:br>
            <a:r>
              <a:rPr lang="pl-PL" dirty="0" smtClean="0"/>
              <a:t>III i II Ligi Wojewódzkiej</a:t>
            </a:r>
          </a:p>
          <a:p>
            <a:endParaRPr lang="pl-PL" dirty="0" smtClean="0"/>
          </a:p>
          <a:p>
            <a:r>
              <a:rPr lang="pl-PL" b="1" dirty="0" smtClean="0"/>
              <a:t>styczeń 2019 Nagroda Burmistrza Miasta Lublińca w dziedzinie sportu za osiągnięcia w pracy trenerskiej w 2018 r.</a:t>
            </a:r>
          </a:p>
          <a:p>
            <a:endParaRPr lang="pl-PL" b="1" dirty="0" smtClean="0"/>
          </a:p>
          <a:p>
            <a:r>
              <a:rPr lang="pl-PL" b="1" dirty="0" smtClean="0"/>
              <a:t>Trzykrotna Nagroda Dyrektora Szkoły Podstawowej nr 2 im. Jana Pawła II w Lublińcu</a:t>
            </a:r>
          </a:p>
          <a:p>
            <a:endParaRPr lang="pl-PL" b="1" dirty="0" smtClean="0"/>
          </a:p>
          <a:p>
            <a:r>
              <a:rPr lang="pl-PL" b="1" dirty="0" smtClean="0"/>
              <a:t>Kadra </a:t>
            </a:r>
            <a:r>
              <a:rPr lang="pl-PL" b="1" dirty="0" err="1" smtClean="0"/>
              <a:t>ŚlZPN</a:t>
            </a:r>
            <a:r>
              <a:rPr lang="pl-PL" b="1" dirty="0" smtClean="0"/>
              <a:t>: </a:t>
            </a:r>
            <a:r>
              <a:rPr lang="pl-PL" dirty="0" smtClean="0"/>
              <a:t>Udział w Międzynarodowych Turniejach Piłki Nożnej </a:t>
            </a:r>
          </a:p>
          <a:p>
            <a:endParaRPr lang="pl-PL" dirty="0" smtClean="0"/>
          </a:p>
          <a:p>
            <a:r>
              <a:rPr lang="pl-PL" b="1" dirty="0" smtClean="0"/>
              <a:t>J </a:t>
            </a:r>
            <a:r>
              <a:rPr lang="pl-PL" b="1" dirty="0" err="1" smtClean="0"/>
              <a:t>Academy</a:t>
            </a:r>
            <a:r>
              <a:rPr lang="pl-PL" b="1" dirty="0" smtClean="0"/>
              <a:t> Piekary Śląskie: </a:t>
            </a:r>
            <a:r>
              <a:rPr lang="pl-PL" dirty="0" smtClean="0"/>
              <a:t>udział w rozgrywkach II i III Ligi Wojewódzkiej jako pierwszy Trener i Trener Asystent </a:t>
            </a:r>
          </a:p>
          <a:p>
            <a:endParaRPr lang="pl-PL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37000">
        <p:fade/>
      </p:transition>
    </mc:Choice>
    <mc:Fallback>
      <p:transition advTm="3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dirty="0" smtClean="0"/>
              <a:t/>
            </a:r>
            <a:br>
              <a:rPr lang="pl-PL" dirty="0" smtClean="0"/>
            </a:br>
            <a:r>
              <a:rPr lang="pl-PL" dirty="0" smtClean="0"/>
              <a:t>mgr Ireneusz </a:t>
            </a:r>
            <a:r>
              <a:rPr lang="pl-PL" dirty="0" err="1" smtClean="0"/>
              <a:t>Sukienik</a:t>
            </a:r>
            <a:endParaRPr lang="pl-PL" dirty="0"/>
          </a:p>
        </p:txBody>
      </p:sp>
      <p:pic>
        <p:nvPicPr>
          <p:cNvPr id="5" name="Picture 2" descr="https://zdjecia.interia.pl/img,gcsi,AA8A92947402758C32E3C4052C6475DDE4BA6101,mpid,7,maxwidth,1366,maxheight,657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06" r="4876"/>
          <a:stretch/>
        </p:blipFill>
        <p:spPr bwMode="auto">
          <a:xfrm>
            <a:off x="251520" y="1916832"/>
            <a:ext cx="4754686" cy="3966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ymbol zastępczy zawartości 7"/>
          <p:cNvSpPr>
            <a:spLocks noGrp="1"/>
          </p:cNvSpPr>
          <p:nvPr>
            <p:ph sz="quarter" idx="4"/>
          </p:nvPr>
        </p:nvSpPr>
        <p:spPr>
          <a:xfrm>
            <a:off x="5102225" y="1714488"/>
            <a:ext cx="4041775" cy="3951288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pl-PL" dirty="0" smtClean="0"/>
              <a:t>	</a:t>
            </a:r>
            <a:r>
              <a:rPr lang="pl-PL" b="1" dirty="0" smtClean="0"/>
              <a:t>Absolwent Akademii Wychowania Fizycznego </a:t>
            </a:r>
            <a:br>
              <a:rPr lang="pl-PL" b="1" dirty="0" smtClean="0"/>
            </a:br>
            <a:r>
              <a:rPr lang="pl-PL" b="1" dirty="0" smtClean="0"/>
              <a:t>w Katowicach</a:t>
            </a:r>
          </a:p>
          <a:p>
            <a:pPr algn="ctr">
              <a:buNone/>
            </a:pPr>
            <a:endParaRPr lang="pl-PL" dirty="0" smtClean="0"/>
          </a:p>
          <a:p>
            <a:pPr>
              <a:buNone/>
            </a:pPr>
            <a:r>
              <a:rPr lang="pl-PL" sz="2300" dirty="0" smtClean="0"/>
              <a:t>Nauczyciel wychowania fizycznego </a:t>
            </a:r>
            <a:br>
              <a:rPr lang="pl-PL" sz="2300" dirty="0" smtClean="0"/>
            </a:br>
            <a:r>
              <a:rPr lang="pl-PL" sz="2300" dirty="0" smtClean="0"/>
              <a:t>z 29-letnim stażem pracy</a:t>
            </a:r>
          </a:p>
          <a:p>
            <a:r>
              <a:rPr lang="pl-PL" dirty="0" smtClean="0"/>
              <a:t>Szkoła Podstawowa nr 1 </a:t>
            </a:r>
            <a:br>
              <a:rPr lang="pl-PL" dirty="0" smtClean="0"/>
            </a:br>
            <a:r>
              <a:rPr lang="pl-PL" dirty="0" smtClean="0"/>
              <a:t>w Lublińcu 1992-1999</a:t>
            </a:r>
          </a:p>
          <a:p>
            <a:r>
              <a:rPr lang="pl-PL" dirty="0" smtClean="0"/>
              <a:t>Gimnazjum nr 2 w Lublińcu 1999-2017</a:t>
            </a:r>
          </a:p>
          <a:p>
            <a:r>
              <a:rPr lang="pl-PL" dirty="0" smtClean="0"/>
              <a:t>Szkoła Podstawowa nr 2 </a:t>
            </a:r>
            <a:br>
              <a:rPr lang="pl-PL" dirty="0" smtClean="0"/>
            </a:br>
            <a:r>
              <a:rPr lang="pl-PL" dirty="0" smtClean="0"/>
              <a:t>w Lublińcu od 2017</a:t>
            </a:r>
          </a:p>
          <a:p>
            <a:endParaRPr lang="pl-PL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5000">
        <p:fade/>
      </p:transition>
    </mc:Choice>
    <mc:Fallback>
      <p:transition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ADAM PREZENTACJA\lks spart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071546"/>
            <a:ext cx="2071702" cy="2214578"/>
          </a:xfrm>
          <a:prstGeom prst="rect">
            <a:avLst/>
          </a:prstGeom>
          <a:noFill/>
        </p:spPr>
      </p:pic>
      <p:pic>
        <p:nvPicPr>
          <p:cNvPr id="1027" name="Picture 3" descr="G:\ADAM PREZENTACJA\orzeł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28596" y="3857628"/>
            <a:ext cx="2071702" cy="2233958"/>
          </a:xfrm>
          <a:prstGeom prst="rect">
            <a:avLst/>
          </a:prstGeom>
          <a:noFill/>
        </p:spPr>
      </p:pic>
      <p:sp>
        <p:nvSpPr>
          <p:cNvPr id="6" name="pole tekstowe 5"/>
          <p:cNvSpPr txBox="1"/>
          <p:nvPr/>
        </p:nvSpPr>
        <p:spPr>
          <a:xfrm>
            <a:off x="3000364" y="428604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 b="1" dirty="0"/>
          </a:p>
        </p:txBody>
      </p:sp>
      <p:pic>
        <p:nvPicPr>
          <p:cNvPr id="1028" name="Picture 4" descr="G:\ADAM PREZENTACJA\start dobrodzień log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3857628"/>
            <a:ext cx="2332241" cy="2214578"/>
          </a:xfrm>
          <a:prstGeom prst="rect">
            <a:avLst/>
          </a:prstGeom>
          <a:noFill/>
        </p:spPr>
      </p:pic>
      <p:pic>
        <p:nvPicPr>
          <p:cNvPr id="1029" name="Picture 5" descr="G:\ADAM PREZENTACJA\AS Lubliniec herb.jp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215074" y="3857628"/>
            <a:ext cx="2214578" cy="2214578"/>
          </a:xfrm>
          <a:prstGeom prst="rect">
            <a:avLst/>
          </a:prstGeom>
          <a:noFill/>
        </p:spPr>
      </p:pic>
      <p:pic>
        <p:nvPicPr>
          <p:cNvPr id="1034" name="Picture 10" descr="G:\ADAM PREZENTACJA\jacademy.png"/>
          <p:cNvPicPr>
            <a:picLocks noChangeAspect="1" noChangeArrowheads="1"/>
          </p:cNvPicPr>
          <p:nvPr/>
        </p:nvPicPr>
        <p:blipFill>
          <a:blip r:embed="rId6"/>
          <a:stretch>
            <a:fillRect/>
          </a:stretch>
        </p:blipFill>
        <p:spPr bwMode="auto">
          <a:xfrm>
            <a:off x="6215074" y="1071546"/>
            <a:ext cx="2214578" cy="2357454"/>
          </a:xfrm>
          <a:prstGeom prst="rect">
            <a:avLst/>
          </a:prstGeom>
          <a:noFill/>
        </p:spPr>
      </p:pic>
      <p:sp>
        <p:nvSpPr>
          <p:cNvPr id="19" name="Prostokąt 18"/>
          <p:cNvSpPr/>
          <p:nvPr/>
        </p:nvSpPr>
        <p:spPr>
          <a:xfrm>
            <a:off x="2714612" y="428604"/>
            <a:ext cx="471490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dirty="0" smtClean="0"/>
              <a:t>Trener piłki nożnej z 25-letnim stażem pracy w klubach: </a:t>
            </a:r>
          </a:p>
          <a:p>
            <a:pPr>
              <a:buFont typeface="Arial" pitchFamily="34" charset="0"/>
              <a:buChar char="•"/>
            </a:pPr>
            <a:r>
              <a:rPr lang="pl-PL" sz="2400" dirty="0" smtClean="0"/>
              <a:t>LKS Sparta Lubliniec</a:t>
            </a:r>
          </a:p>
          <a:p>
            <a:pPr>
              <a:buFont typeface="Arial" pitchFamily="34" charset="0"/>
              <a:buChar char="•"/>
            </a:pPr>
            <a:r>
              <a:rPr lang="pl-PL" sz="2400" dirty="0" smtClean="0"/>
              <a:t>LKS Pokój Sadów</a:t>
            </a:r>
          </a:p>
          <a:p>
            <a:pPr>
              <a:buFont typeface="Arial" pitchFamily="34" charset="0"/>
              <a:buChar char="•"/>
            </a:pPr>
            <a:r>
              <a:rPr lang="pl-PL" sz="2400" dirty="0" smtClean="0"/>
              <a:t>KS Start Dobrodzień</a:t>
            </a:r>
          </a:p>
          <a:p>
            <a:pPr>
              <a:buFont typeface="Arial" pitchFamily="34" charset="0"/>
              <a:buChar char="•"/>
            </a:pPr>
            <a:r>
              <a:rPr lang="pl-PL" sz="2400" dirty="0" smtClean="0"/>
              <a:t>KS Panki</a:t>
            </a:r>
          </a:p>
          <a:p>
            <a:pPr>
              <a:buFont typeface="Arial" pitchFamily="34" charset="0"/>
              <a:buChar char="•"/>
            </a:pPr>
            <a:r>
              <a:rPr lang="pl-PL" sz="2400" dirty="0" smtClean="0"/>
              <a:t>LKS Jedność Bronów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2000">
        <p:fade/>
      </p:transition>
    </mc:Choice>
    <mc:Fallback>
      <p:transition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400" b="1" dirty="0" smtClean="0"/>
              <a:t>SUKCESY ZAWODOWE:</a:t>
            </a:r>
            <a:endParaRPr lang="pl-PL" sz="24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sz="2800" dirty="0" smtClean="0"/>
              <a:t>XIV </a:t>
            </a:r>
            <a:r>
              <a:rPr lang="pl-PL" sz="2800" dirty="0" smtClean="0"/>
              <a:t>miejsce w Polsce w czwórboju lekkoatletycznym</a:t>
            </a:r>
          </a:p>
          <a:p>
            <a:r>
              <a:rPr lang="pl-PL" sz="2800" dirty="0" smtClean="0"/>
              <a:t>Półfinał wojewódzki w piłce nożnej 11-osobowej</a:t>
            </a:r>
          </a:p>
          <a:p>
            <a:r>
              <a:rPr lang="pl-PL" sz="2800" dirty="0" smtClean="0"/>
              <a:t>Półfinał wojewódzki w piłce nożnej 5-osobowej (orlik)</a:t>
            </a:r>
          </a:p>
          <a:p>
            <a:r>
              <a:rPr lang="pl-PL" sz="2800" dirty="0" smtClean="0"/>
              <a:t>Półfinał wojewódzki w piłce koszykowej</a:t>
            </a:r>
          </a:p>
          <a:p>
            <a:r>
              <a:rPr lang="pl-PL" sz="2800" dirty="0" smtClean="0"/>
              <a:t>IX miejsce w województwie w ogólnopolskim turnieju ``Coca-cola Cup’’ </a:t>
            </a:r>
          </a:p>
          <a:p>
            <a:endParaRPr lang="pl-PL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5000">
        <p:fade/>
      </p:transition>
    </mc:Choice>
    <mc:Fallback>
      <p:transition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00034" y="642918"/>
            <a:ext cx="8229600" cy="591187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pl-PL" b="1" dirty="0" smtClean="0"/>
              <a:t>Jako</a:t>
            </a:r>
            <a:r>
              <a:rPr lang="pl-PL" dirty="0" smtClean="0"/>
              <a:t> </a:t>
            </a:r>
            <a:r>
              <a:rPr lang="pl-PL" sz="3000" b="1" dirty="0"/>
              <a:t>t</a:t>
            </a:r>
            <a:r>
              <a:rPr lang="pl-PL" sz="3000" b="1" dirty="0" smtClean="0"/>
              <a:t>rener </a:t>
            </a:r>
            <a:r>
              <a:rPr lang="pl-PL" sz="3000" b="1" dirty="0" smtClean="0"/>
              <a:t>piłki nożnej: </a:t>
            </a:r>
          </a:p>
          <a:p>
            <a:pPr marL="0" indent="0">
              <a:buNone/>
            </a:pPr>
            <a:endParaRPr lang="pl-PL" sz="2800" dirty="0" smtClean="0"/>
          </a:p>
          <a:p>
            <a:r>
              <a:rPr lang="pl-PL" sz="2800" b="1" dirty="0" smtClean="0"/>
              <a:t>LKS Sparta Lubliniec</a:t>
            </a:r>
            <a:r>
              <a:rPr lang="pl-PL" sz="2800" dirty="0" smtClean="0"/>
              <a:t>: </a:t>
            </a:r>
          </a:p>
          <a:p>
            <a:pPr>
              <a:buFontTx/>
              <a:buChar char="-"/>
            </a:pPr>
            <a:r>
              <a:rPr lang="pl-PL" sz="2800" dirty="0" smtClean="0"/>
              <a:t>Wicemistrzostwo województwa częstochowskiego w grupie Trampkarz</a:t>
            </a:r>
          </a:p>
          <a:p>
            <a:pPr>
              <a:buFontTx/>
              <a:buChar char="-"/>
            </a:pPr>
            <a:r>
              <a:rPr lang="pl-PL" sz="2800" dirty="0" smtClean="0"/>
              <a:t>Mistrzostwo województwa częstochowskiego w grupie Junior Starszy </a:t>
            </a:r>
            <a:br>
              <a:rPr lang="pl-PL" sz="2800" dirty="0" smtClean="0"/>
            </a:br>
            <a:r>
              <a:rPr lang="pl-PL" sz="2800" dirty="0" smtClean="0"/>
              <a:t>i awans do Makroregionu Śląskiego</a:t>
            </a:r>
          </a:p>
          <a:p>
            <a:r>
              <a:rPr lang="pl-PL" sz="2800" b="1" dirty="0" smtClean="0"/>
              <a:t>LKS Pokój Sadów</a:t>
            </a:r>
            <a:r>
              <a:rPr lang="pl-PL" sz="2800" dirty="0" smtClean="0"/>
              <a:t>: </a:t>
            </a:r>
          </a:p>
          <a:p>
            <a:pPr>
              <a:buFontTx/>
              <a:buChar char="-"/>
            </a:pPr>
            <a:r>
              <a:rPr lang="pl-PL" sz="2800" dirty="0" smtClean="0"/>
              <a:t>Mistrzostwo klasy A podokręgu Lubliniec i awans do ligi okręgowej województwa częstochowskiego - Seniorzy </a:t>
            </a:r>
          </a:p>
          <a:p>
            <a:r>
              <a:rPr lang="pl-PL" sz="2800" b="1" dirty="0" smtClean="0"/>
              <a:t>KS Start Dobrodzień</a:t>
            </a:r>
            <a:r>
              <a:rPr lang="pl-PL" sz="2800" dirty="0" smtClean="0"/>
              <a:t>:  </a:t>
            </a:r>
          </a:p>
          <a:p>
            <a:pPr>
              <a:buFontTx/>
              <a:buChar char="-"/>
            </a:pPr>
            <a:r>
              <a:rPr lang="pl-PL" sz="2800" dirty="0" smtClean="0"/>
              <a:t>Mistrzostwo klasy A i awans do ligi okręgowej województwa opolskiego</a:t>
            </a:r>
          </a:p>
          <a:p>
            <a:pPr>
              <a:buFontTx/>
              <a:buChar char="-"/>
            </a:pPr>
            <a:r>
              <a:rPr lang="pl-PL" sz="2800" dirty="0" smtClean="0"/>
              <a:t>Mistrzostwo klasy okręgowej i awans do IV ligi opolskiej </a:t>
            </a:r>
          </a:p>
          <a:p>
            <a:r>
              <a:rPr lang="pl-PL" sz="2800" b="1" dirty="0" smtClean="0"/>
              <a:t>KS Panki</a:t>
            </a:r>
            <a:r>
              <a:rPr lang="pl-PL" sz="2800" dirty="0" smtClean="0"/>
              <a:t>: </a:t>
            </a:r>
          </a:p>
          <a:p>
            <a:pPr>
              <a:buFontTx/>
              <a:buChar char="-"/>
            </a:pPr>
            <a:r>
              <a:rPr lang="pl-PL" sz="2800" dirty="0" smtClean="0"/>
              <a:t>Mistrzostwo klasy A i awans do ligi okręgowej województwa częstochowskiego</a:t>
            </a:r>
          </a:p>
          <a:p>
            <a:r>
              <a:rPr lang="pl-PL" sz="2800" dirty="0" smtClean="0"/>
              <a:t> </a:t>
            </a:r>
            <a:r>
              <a:rPr lang="pl-PL" sz="2800" b="1" dirty="0" smtClean="0"/>
              <a:t>Jedność Boronów</a:t>
            </a:r>
            <a:r>
              <a:rPr lang="pl-PL" sz="2800" dirty="0" smtClean="0"/>
              <a:t>: </a:t>
            </a:r>
          </a:p>
          <a:p>
            <a:pPr>
              <a:buFontTx/>
              <a:buChar char="-"/>
            </a:pPr>
            <a:r>
              <a:rPr lang="pl-PL" sz="2800" dirty="0" smtClean="0"/>
              <a:t>Mistrzostwo klasy A podokręgu Lubliniec i awans do ligi okręgowej województwa częstochowskiego</a:t>
            </a:r>
          </a:p>
          <a:p>
            <a:pPr>
              <a:buFontTx/>
              <a:buChar char="-"/>
            </a:pPr>
            <a:r>
              <a:rPr lang="pl-PL" sz="2800" dirty="0" smtClean="0"/>
              <a:t>III miejsce w lidze okręgowej województwa częstochowskiego</a:t>
            </a:r>
          </a:p>
          <a:p>
            <a:endParaRPr lang="pl-PL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36000">
        <p:fade/>
      </p:transition>
    </mc:Choice>
    <mc:Fallback>
      <p:transition advTm="3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/>
              <a:t>mgr Aleksander Brzezina</a:t>
            </a:r>
            <a:endParaRPr lang="pl-PL" dirty="0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156024" y="1556792"/>
            <a:ext cx="4786346" cy="3951288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r>
              <a:rPr lang="pl-PL" sz="8000" b="1" dirty="0" smtClean="0"/>
              <a:t>Absolwent Akademii Wychowania</a:t>
            </a:r>
          </a:p>
          <a:p>
            <a:pPr algn="ctr">
              <a:buNone/>
            </a:pPr>
            <a:r>
              <a:rPr lang="pl-PL" sz="8000" b="1" dirty="0" smtClean="0"/>
              <a:t>Fizycznego w Katowicach </a:t>
            </a:r>
          </a:p>
          <a:p>
            <a:pPr>
              <a:buNone/>
            </a:pPr>
            <a:endParaRPr lang="pl-PL" sz="8000" dirty="0" smtClean="0"/>
          </a:p>
          <a:p>
            <a:pPr algn="ctr">
              <a:buNone/>
            </a:pPr>
            <a:r>
              <a:rPr lang="pl-PL" sz="8000" dirty="0" smtClean="0"/>
              <a:t>Nauczyciel wychowania fizycznego</a:t>
            </a:r>
          </a:p>
          <a:p>
            <a:pPr algn="ctr">
              <a:buNone/>
            </a:pPr>
            <a:r>
              <a:rPr lang="pl-PL" sz="8000" dirty="0" smtClean="0"/>
              <a:t>z 21-letnim stażem pracy</a:t>
            </a:r>
          </a:p>
          <a:p>
            <a:pPr algn="ctr">
              <a:buNone/>
            </a:pPr>
            <a:endParaRPr lang="pl-PL" sz="8000" dirty="0" smtClean="0"/>
          </a:p>
          <a:p>
            <a:r>
              <a:rPr lang="pl-PL" sz="8000" dirty="0" smtClean="0"/>
              <a:t>Gimnazjum nr 2 w Lublińcu 1999-2017</a:t>
            </a:r>
          </a:p>
          <a:p>
            <a:r>
              <a:rPr lang="pl-PL" sz="8000" dirty="0" smtClean="0"/>
              <a:t>Szkoła Podstawowa nr 2 w Lublińcu  </a:t>
            </a:r>
            <a:br>
              <a:rPr lang="pl-PL" sz="8000" dirty="0" smtClean="0"/>
            </a:br>
            <a:r>
              <a:rPr lang="pl-PL" sz="8000" dirty="0" smtClean="0"/>
              <a:t>od 2017</a:t>
            </a:r>
          </a:p>
          <a:p>
            <a:endParaRPr lang="pl-PL" sz="8000" dirty="0" smtClean="0"/>
          </a:p>
          <a:p>
            <a:r>
              <a:rPr lang="pl-PL" sz="8000" dirty="0" smtClean="0"/>
              <a:t>Instruktor sportu piłki ręcznej</a:t>
            </a:r>
          </a:p>
          <a:p>
            <a:r>
              <a:rPr lang="pl-PL" sz="8000" dirty="0" smtClean="0"/>
              <a:t>Instruktor sportu piłki siatkowej</a:t>
            </a:r>
          </a:p>
          <a:p>
            <a:r>
              <a:rPr lang="pl-PL" sz="8000" dirty="0" smtClean="0"/>
              <a:t>Instruktor sportu w lekkoatletyce</a:t>
            </a:r>
          </a:p>
          <a:p>
            <a:endParaRPr lang="pl-PL" sz="8000" dirty="0" smtClean="0"/>
          </a:p>
          <a:p>
            <a:r>
              <a:rPr lang="pl-PL" sz="8000" dirty="0" smtClean="0"/>
              <a:t>Nauczyciel przedmiotu </a:t>
            </a:r>
            <a:br>
              <a:rPr lang="pl-PL" sz="8000" dirty="0" smtClean="0"/>
            </a:br>
            <a:r>
              <a:rPr lang="pl-PL" sz="8000" dirty="0" smtClean="0"/>
              <a:t>Edukacja dla bezpieczeństwa od 2013</a:t>
            </a:r>
          </a:p>
          <a:p>
            <a:endParaRPr lang="pl-PL" dirty="0" smtClean="0"/>
          </a:p>
          <a:p>
            <a:pPr>
              <a:buNone/>
            </a:pPr>
            <a:endParaRPr lang="pl-PL" sz="2000" dirty="0" smtClean="0"/>
          </a:p>
          <a:p>
            <a:endParaRPr lang="pl-PL" dirty="0"/>
          </a:p>
        </p:txBody>
      </p:sp>
      <p:pic>
        <p:nvPicPr>
          <p:cNvPr id="7" name="Symbol zastępczy zawartości 6" descr="aleksander brzezina.jpg"/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4929190" y="1714488"/>
            <a:ext cx="3825162" cy="4071966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8000">
        <p:fade/>
      </p:transition>
    </mc:Choice>
    <mc:Fallback>
      <p:transition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428596" y="357166"/>
            <a:ext cx="557216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200" dirty="0" smtClean="0"/>
              <a:t>Nauczyciel klas z rozszerzonym wychowaniem fizycznym o profilu piłki ręcznej 2014 -2016 </a:t>
            </a:r>
            <a:br>
              <a:rPr lang="pl-PL" sz="2200" dirty="0" smtClean="0"/>
            </a:br>
            <a:r>
              <a:rPr lang="pl-PL" sz="2200" dirty="0" smtClean="0"/>
              <a:t>w Gimnazjum nr 2 w Lublińcu</a:t>
            </a:r>
          </a:p>
          <a:p>
            <a:endParaRPr lang="pl-PL" sz="2200" dirty="0" smtClean="0"/>
          </a:p>
          <a:p>
            <a:r>
              <a:rPr lang="pl-PL" sz="2200" dirty="0" smtClean="0"/>
              <a:t>Trener piłki ręcznej i piłki ręcznej plażowej </a:t>
            </a:r>
            <a:br>
              <a:rPr lang="pl-PL" sz="2200" dirty="0" smtClean="0"/>
            </a:br>
            <a:r>
              <a:rPr lang="pl-PL" sz="2200" dirty="0" smtClean="0"/>
              <a:t>w UKS Pawonków 2016 - 2019</a:t>
            </a:r>
          </a:p>
        </p:txBody>
      </p:sp>
      <p:pic>
        <p:nvPicPr>
          <p:cNvPr id="4" name="Obraz 3" descr="pawonkó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388" y="285728"/>
            <a:ext cx="2143125" cy="2143125"/>
          </a:xfrm>
          <a:prstGeom prst="rect">
            <a:avLst/>
          </a:prstGeom>
        </p:spPr>
      </p:pic>
      <p:pic>
        <p:nvPicPr>
          <p:cNvPr id="7" name="Obraz 6" descr="szczecin 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28" y="2714620"/>
            <a:ext cx="5843600" cy="37576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3000">
        <p:fade/>
      </p:transition>
    </mc:Choice>
    <mc:Fallback>
      <p:transition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857224" y="58847"/>
            <a:ext cx="7786742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pl-PL" sz="2200" dirty="0" smtClean="0"/>
              <a:t>Wybrane osiągnięcia szkolne:</a:t>
            </a:r>
          </a:p>
          <a:p>
            <a:pPr>
              <a:buFont typeface="Arial" pitchFamily="34" charset="0"/>
              <a:buChar char="•"/>
            </a:pPr>
            <a:r>
              <a:rPr lang="pl-PL" sz="2200" dirty="0" smtClean="0"/>
              <a:t>Wielokrotny mistrz lub wicemistrz powiatu w piłce ręcznej dziewcząt i chłopców szkół gimnazjalnych w latach 2010 - 2017</a:t>
            </a:r>
          </a:p>
          <a:p>
            <a:pPr>
              <a:buFont typeface="Arial" pitchFamily="34" charset="0"/>
              <a:buChar char="•"/>
            </a:pPr>
            <a:r>
              <a:rPr lang="pl-PL" sz="2200" dirty="0" smtClean="0"/>
              <a:t>II miejsce w Półfinale Wojewódzkim </a:t>
            </a:r>
            <a:r>
              <a:rPr lang="pl-PL" sz="2200" dirty="0" err="1" smtClean="0"/>
              <a:t>Gimnazjady</a:t>
            </a:r>
            <a:r>
              <a:rPr lang="pl-PL" sz="2200" dirty="0" smtClean="0"/>
              <a:t> Młodzieży szkolnej w piłce ręcznej chłopców 2014</a:t>
            </a:r>
          </a:p>
          <a:p>
            <a:pPr>
              <a:buFont typeface="Arial" pitchFamily="34" charset="0"/>
              <a:buChar char="•"/>
            </a:pPr>
            <a:r>
              <a:rPr lang="pl-PL" sz="2200" dirty="0" smtClean="0"/>
              <a:t>II m. w Półfinale Wojewódzkich Igrzysk Młodzieży Szkolnej </a:t>
            </a:r>
            <a:br>
              <a:rPr lang="pl-PL" sz="2200" dirty="0" smtClean="0"/>
            </a:br>
            <a:r>
              <a:rPr lang="pl-PL" sz="2200" dirty="0" smtClean="0"/>
              <a:t>w piłce ręcznej dziewcząt 2018</a:t>
            </a:r>
          </a:p>
          <a:p>
            <a:endParaRPr lang="pl-PL" sz="2200" dirty="0" smtClean="0"/>
          </a:p>
          <a:p>
            <a:pPr>
              <a:buNone/>
            </a:pPr>
            <a:r>
              <a:rPr lang="pl-PL" sz="2200" dirty="0" smtClean="0"/>
              <a:t>Osiągnięcia klubowe:</a:t>
            </a:r>
          </a:p>
          <a:p>
            <a:pPr>
              <a:buFont typeface="Arial" pitchFamily="34" charset="0"/>
              <a:buChar char="•"/>
            </a:pPr>
            <a:r>
              <a:rPr lang="pl-PL" sz="2200" dirty="0" smtClean="0"/>
              <a:t>III miejsce w Mistrzostwach Śląska 2016 w piłce ręcznej plażowej </a:t>
            </a:r>
            <a:br>
              <a:rPr lang="pl-PL" sz="2200" dirty="0" smtClean="0"/>
            </a:br>
            <a:r>
              <a:rPr lang="pl-PL" sz="2200" dirty="0" smtClean="0"/>
              <a:t>w kategorii młodzik</a:t>
            </a:r>
          </a:p>
          <a:p>
            <a:pPr>
              <a:buFont typeface="Arial" pitchFamily="34" charset="0"/>
              <a:buChar char="•"/>
            </a:pPr>
            <a:r>
              <a:rPr lang="pl-PL" sz="2200" dirty="0" smtClean="0"/>
              <a:t>I miejsce w Młodzieżowych Mistrzostwach Polski w Piłce Ręcznej Plażowej 2018 w </a:t>
            </a:r>
            <a:r>
              <a:rPr lang="pl-PL" sz="2200" dirty="0" err="1" smtClean="0"/>
              <a:t>kategoii</a:t>
            </a:r>
            <a:r>
              <a:rPr lang="pl-PL" sz="2200" dirty="0" smtClean="0"/>
              <a:t> młodziczek (drugi trener)</a:t>
            </a:r>
          </a:p>
          <a:p>
            <a:pPr>
              <a:buFont typeface="Arial" pitchFamily="34" charset="0"/>
              <a:buChar char="•"/>
            </a:pPr>
            <a:r>
              <a:rPr lang="pl-PL" sz="2200" dirty="0" smtClean="0"/>
              <a:t>I miejsce w Mistrzostwach Śląska 2018 w piłce ręcznej plażowej </a:t>
            </a:r>
            <a:br>
              <a:rPr lang="pl-PL" sz="2200" dirty="0" smtClean="0"/>
            </a:br>
            <a:r>
              <a:rPr lang="pl-PL" sz="2200" dirty="0" smtClean="0"/>
              <a:t>w kategorii młodzik</a:t>
            </a:r>
          </a:p>
          <a:p>
            <a:pPr>
              <a:buFont typeface="Arial" pitchFamily="34" charset="0"/>
              <a:buChar char="•"/>
            </a:pPr>
            <a:r>
              <a:rPr lang="pl-PL" sz="2200" dirty="0" smtClean="0"/>
              <a:t>II miejsce w Mistrzostwach Śląska 2019 w piłce ręcznej plażowej </a:t>
            </a:r>
            <a:br>
              <a:rPr lang="pl-PL" sz="2200" dirty="0" smtClean="0"/>
            </a:br>
            <a:r>
              <a:rPr lang="pl-PL" sz="2200" dirty="0" smtClean="0"/>
              <a:t>w kategorii młodzik</a:t>
            </a:r>
          </a:p>
          <a:p>
            <a:pPr>
              <a:buFont typeface="Arial" pitchFamily="34" charset="0"/>
              <a:buChar char="•"/>
            </a:pPr>
            <a:r>
              <a:rPr lang="pl-PL" sz="2200" dirty="0" smtClean="0"/>
              <a:t>VI miejsce </a:t>
            </a:r>
            <a:r>
              <a:rPr lang="pl-PL" sz="2200" dirty="0" smtClean="0"/>
              <a:t>w Młodzieżowych Mistrzostwach Polski w Piłce Ręcznej Plażowej 2019 w kategorii młodzik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36000">
        <p:fade/>
      </p:transition>
    </mc:Choice>
    <mc:Fallback>
      <p:transition advTm="3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179512" y="332656"/>
            <a:ext cx="8568952" cy="6290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l-PL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Warunkiem </a:t>
            </a:r>
            <a:r>
              <a:rPr lang="pl-PL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utworzenia oddziału sportowego w danej szkole, jest zgłoszenie się min. 21 kandydatów. Maksymalna natomiast liczba uczniów to </a:t>
            </a:r>
            <a:r>
              <a:rPr lang="pl-PL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26</a:t>
            </a:r>
            <a:r>
              <a:rPr lang="pl-PL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pl-PL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l-PL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 </a:t>
            </a:r>
            <a:r>
              <a:rPr lang="pl-PL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klasy sportowej mogą dostać się uczniowie którzy</a:t>
            </a:r>
            <a:r>
              <a:rPr lang="pl-PL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342900" lvl="0" indent="-342900" algn="just" fontAlgn="base">
              <a:lnSpc>
                <a:spcPct val="107000"/>
              </a:lnSpc>
              <a:spcAft>
                <a:spcPts val="0"/>
              </a:spcAft>
              <a:buClr>
                <a:srgbClr val="000000"/>
              </a:buClr>
              <a:buSzPts val="1200"/>
              <a:buFont typeface="Wingdings" panose="05000000000000000000" pitchFamily="2" charset="2"/>
              <a:buChar char="Ø"/>
              <a:tabLst>
                <a:tab pos="274320" algn="dec"/>
              </a:tabLst>
            </a:pPr>
            <a:r>
              <a:rPr lang="pl-PL" sz="2400" spc="-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pozytywnie zaliczą test sprawnościowy,</a:t>
            </a:r>
            <a:endParaRPr lang="pl-PL" sz="2400" spc="-2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 fontAlgn="base">
              <a:lnSpc>
                <a:spcPct val="107000"/>
              </a:lnSpc>
              <a:spcAft>
                <a:spcPts val="0"/>
              </a:spcAft>
              <a:buClr>
                <a:srgbClr val="000000"/>
              </a:buClr>
              <a:buSzPts val="1200"/>
              <a:buFont typeface="Wingdings" panose="05000000000000000000" pitchFamily="2" charset="2"/>
              <a:buChar char="Ø"/>
              <a:tabLst>
                <a:tab pos="274320" algn="dec"/>
              </a:tabLst>
            </a:pPr>
            <a:r>
              <a:rPr lang="pl-PL" sz="2400" spc="-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uzyskają akceptację Szkolnej Komisji Rekrutacyjno-Kwalifikacyjnej,</a:t>
            </a:r>
            <a:endParaRPr lang="pl-PL" sz="2400" spc="-2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 fontAlgn="base">
              <a:lnSpc>
                <a:spcPct val="107000"/>
              </a:lnSpc>
              <a:spcAft>
                <a:spcPts val="0"/>
              </a:spcAft>
              <a:buClr>
                <a:srgbClr val="000000"/>
              </a:buClr>
              <a:buSzPts val="1200"/>
              <a:buFont typeface="Wingdings" panose="05000000000000000000" pitchFamily="2" charset="2"/>
              <a:buChar char="Ø"/>
              <a:tabLst>
                <a:tab pos="274320" algn="dec"/>
              </a:tabLst>
            </a:pPr>
            <a:r>
              <a:rPr lang="pl-PL" sz="2400" spc="-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posiadają osiągnięcia w zawodach sportowych w latach poprzednich,</a:t>
            </a:r>
            <a:endParaRPr lang="pl-PL" sz="2400" spc="-2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 fontAlgn="base">
              <a:lnSpc>
                <a:spcPct val="107000"/>
              </a:lnSpc>
              <a:spcAft>
                <a:spcPts val="0"/>
              </a:spcAft>
              <a:buClr>
                <a:srgbClr val="000000"/>
              </a:buClr>
              <a:buSzPts val="1200"/>
              <a:buFont typeface="Wingdings" panose="05000000000000000000" pitchFamily="2" charset="2"/>
              <a:buChar char="Ø"/>
              <a:tabLst>
                <a:tab pos="274320" algn="dec"/>
              </a:tabLst>
            </a:pPr>
            <a:r>
              <a:rPr lang="pl-PL" sz="2400" spc="-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posiadają pisemną zgodę rodziców/prawnych opiekunów</a:t>
            </a:r>
            <a:r>
              <a:rPr lang="pl-PL" sz="2400" spc="-2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endParaRPr lang="pl-PL" sz="2400" spc="-2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91440" lvl="0" indent="-342900" algn="just" fontAlgn="base">
              <a:lnSpc>
                <a:spcPct val="107000"/>
              </a:lnSpc>
              <a:spcAft>
                <a:spcPts val="0"/>
              </a:spcAft>
              <a:buClr>
                <a:srgbClr val="000000"/>
              </a:buClr>
              <a:buSzPts val="1200"/>
              <a:buFont typeface="Wingdings" panose="05000000000000000000" pitchFamily="2" charset="2"/>
              <a:buChar char="Ø"/>
              <a:tabLst>
                <a:tab pos="274320" algn="dec"/>
              </a:tabLst>
            </a:pPr>
            <a:r>
              <a:rPr lang="pl-PL" sz="2400" spc="-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osiągają co najmniej dobre wyniki w nauce, umożliwiające pogodzenie intensywnego </a:t>
            </a:r>
            <a:r>
              <a:rPr lang="pl-PL" sz="2400" spc="-2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treningu z wysokim poziomem nauczania oraz brak zastrzeżeń w sferze wychowawczej,</a:t>
            </a:r>
            <a:endParaRPr lang="pl-PL" sz="2400" spc="-2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91440" lvl="0" indent="-342900" algn="just" fontAlgn="base">
              <a:lnSpc>
                <a:spcPct val="107000"/>
              </a:lnSpc>
              <a:spcAft>
                <a:spcPts val="0"/>
              </a:spcAft>
              <a:buClr>
                <a:srgbClr val="000000"/>
              </a:buClr>
              <a:buSzPts val="1200"/>
              <a:buFont typeface="Wingdings" panose="05000000000000000000" pitchFamily="2" charset="2"/>
              <a:buChar char="Ø"/>
              <a:tabLst>
                <a:tab pos="274320" algn="dec"/>
              </a:tabLst>
            </a:pPr>
            <a:r>
              <a:rPr lang="pl-PL" sz="2400" spc="-5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wykazują zainteresowanie oraz zaangażowanie w dotychczas organizowane zajęcia </a:t>
            </a:r>
            <a:r>
              <a:rPr lang="pl-PL" sz="2400" spc="-2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sportowe.</a:t>
            </a:r>
            <a:endParaRPr lang="pl-PL" sz="2400" spc="-2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125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107504" y="755448"/>
            <a:ext cx="8928992" cy="49255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l-PL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Uczeń w klasie sportowej:</a:t>
            </a:r>
            <a:endParaRPr lang="pl-PL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l-PL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poprawi kondycję zdrowotną, wydolność i rozwój cech motorycznych oraz rozwinie zainteresowania sportowe,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l-PL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wzmocnieni pozytywne cechy charakteru tj. odporność na stres, wytrwałość, nieustępliwość dążenia do celu,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l-PL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rozwinie umiejętność współpracy w grupie,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l-PL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będzie miał wyższą liczbę godzin  z wychowania fizycznego – 10 godzin tygodniowo (</a:t>
            </a:r>
            <a:r>
              <a:rPr lang="pl-PL" sz="2400" spc="-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4godz. podstawa prog. + 6 godz. treningowych),</a:t>
            </a:r>
            <a:endParaRPr lang="pl-PL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l-PL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pl-PL" sz="2400" spc="-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będzie miał wydłużony czas przebywania w szkole do godzin popołudniowych (nawet do godz. 17:00) lub będzie wcześnie rozpoczynać zajęcia (od godz. 7:00),</a:t>
            </a:r>
            <a:endParaRPr lang="pl-PL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7620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95536" y="188640"/>
            <a:ext cx="8064896" cy="64581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l-PL" sz="2000" b="1" spc="-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Rodzic ucznia w klasie sportowej :</a:t>
            </a:r>
            <a:endParaRPr lang="pl-PL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l-PL" sz="2000" spc="-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podejmuje decyzję o zapisaniu dziecka do klasy sportowej na cały II etap edukacyjny (od 4-8 klasy szkoły podstawowej),</a:t>
            </a:r>
            <a:endParaRPr lang="pl-PL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l-PL" sz="2000" spc="-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wyraża zgodę na obciążenie dziecka dodatkowymi zajęciami sportowymi (brak czasu na inne zajęcia pozalekcyjne i pozaszkolne, umiejętność pogodzenia obowiązków szkolonych z uprawianiem sportu),</a:t>
            </a:r>
            <a:endParaRPr lang="pl-PL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l-PL" sz="2000" spc="-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pl-PL" sz="2000" spc="-2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współpracuje ze Szkołą w zakresie wychowania dziecka oraz wdrażania go do </a:t>
            </a:r>
            <a:r>
              <a:rPr lang="pl-PL" sz="2000" spc="-3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przestrzegania szkolnych przepisów, regulaminów oraz powszechnie przyjętych norm </a:t>
            </a:r>
            <a:r>
              <a:rPr lang="pl-PL" sz="2000" spc="-3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życia społecznego,</a:t>
            </a:r>
            <a:endParaRPr lang="pl-PL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l-PL" sz="2000" spc="-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wyraża zgodę na wyjazdy, turnieje, zawody sportowe,</a:t>
            </a:r>
            <a:endParaRPr lang="pl-PL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l-PL" sz="2000" spc="-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pl-PL" sz="2000" spc="3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systematycznie wykonuje i uaktualnia badania stanu zdrowia dziecka, </a:t>
            </a:r>
            <a:r>
              <a:rPr lang="pl-PL" sz="2000" spc="3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potwierdzone zaświadczeniem lekarskim wydanym przez lekarza specjalistę,</a:t>
            </a:r>
            <a:endParaRPr lang="pl-PL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l-PL" sz="2000" spc="-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monitoruje na bieżąco postępy </a:t>
            </a:r>
            <a:r>
              <a:rPr lang="pl-PL" sz="2000" spc="-25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dzieckaw</a:t>
            </a:r>
            <a:r>
              <a:rPr lang="pl-PL" sz="2000" spc="-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nauce, treningu i zachowaniu.</a:t>
            </a:r>
            <a:endParaRPr lang="pl-PL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1200"/>
              </a:spcBef>
              <a:spcAft>
                <a:spcPts val="0"/>
              </a:spcAft>
            </a:pPr>
            <a:r>
              <a:rPr lang="pl-PL" sz="2000" spc="-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l-PL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pl-PL" sz="2000" spc="-25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W wyniku utworzenia oddziałów sportowych w poszczególnych szkołach dojdzie do reorganizacji obecnych klas 3</a:t>
            </a:r>
            <a:endParaRPr lang="pl-PL" sz="2000" dirty="0"/>
          </a:p>
        </p:txBody>
      </p:sp>
    </p:spTree>
    <p:extLst>
      <p:ext uri="{BB962C8B-B14F-4D97-AF65-F5344CB8AC3E}">
        <p14:creationId xmlns:p14="http://schemas.microsoft.com/office/powerpoint/2010/main" val="1099771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1"/>
          <p:cNvSpPr txBox="1">
            <a:spLocks/>
          </p:cNvSpPr>
          <p:nvPr/>
        </p:nvSpPr>
        <p:spPr>
          <a:xfrm>
            <a:off x="1547664" y="4005064"/>
            <a:ext cx="64407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l-PL" sz="2500" dirty="0" smtClean="0">
                <a:solidFill>
                  <a:srgbClr val="00B0F0"/>
                </a:solidFill>
                <a:latin typeface="Arial Black" panose="020B0A04020102020204" pitchFamily="34" charset="0"/>
              </a:rPr>
              <a:t>www.sp2.lubliniec.pl</a:t>
            </a:r>
            <a:endParaRPr lang="pl-PL" sz="2500" dirty="0">
              <a:solidFill>
                <a:srgbClr val="00B0F0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Picture 2" descr="logo_sp2_niebieski_ kolo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052736"/>
            <a:ext cx="1809953" cy="1421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:fade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401</TotalTime>
  <Words>1101</Words>
  <Application>Microsoft Office PowerPoint</Application>
  <PresentationFormat>Pokaz na ekranie (4:3)</PresentationFormat>
  <Paragraphs>148</Paragraphs>
  <Slides>23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23</vt:i4>
      </vt:variant>
    </vt:vector>
  </HeadingPairs>
  <TitlesOfParts>
    <vt:vector size="30" baseType="lpstr">
      <vt:lpstr>Arial</vt:lpstr>
      <vt:lpstr>Arial Black</vt:lpstr>
      <vt:lpstr>Calibri</vt:lpstr>
      <vt:lpstr>Comic Sans MS</vt:lpstr>
      <vt:lpstr>Times New Roman</vt:lpstr>
      <vt:lpstr>Wingdings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mgr Adam Ślęzak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 mgr Ireneusz Sukienik</vt:lpstr>
      <vt:lpstr>Prezentacja programu PowerPoint</vt:lpstr>
      <vt:lpstr>SUKCESY ZAWODOWE:</vt:lpstr>
      <vt:lpstr>Prezentacja programu PowerPoint</vt:lpstr>
      <vt:lpstr>mgr Aleksander Brzezina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user</dc:creator>
  <cp:lastModifiedBy>Nauczyciel</cp:lastModifiedBy>
  <cp:revision>54</cp:revision>
  <dcterms:created xsi:type="dcterms:W3CDTF">2004-12-31T23:18:09Z</dcterms:created>
  <dcterms:modified xsi:type="dcterms:W3CDTF">2022-01-31T13:02:38Z</dcterms:modified>
</cp:coreProperties>
</file>