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52" r:id="rId1"/>
  </p:sldMasterIdLst>
  <p:notesMasterIdLst>
    <p:notesMasterId r:id="rId33"/>
  </p:notesMasterIdLst>
  <p:sldIdLst>
    <p:sldId id="256" r:id="rId2"/>
    <p:sldId id="297" r:id="rId3"/>
    <p:sldId id="276" r:id="rId4"/>
    <p:sldId id="280" r:id="rId5"/>
    <p:sldId id="272" r:id="rId6"/>
    <p:sldId id="273" r:id="rId7"/>
    <p:sldId id="277" r:id="rId8"/>
    <p:sldId id="279" r:id="rId9"/>
    <p:sldId id="281" r:id="rId10"/>
    <p:sldId id="275" r:id="rId11"/>
    <p:sldId id="278" r:id="rId12"/>
    <p:sldId id="257" r:id="rId13"/>
    <p:sldId id="258" r:id="rId14"/>
    <p:sldId id="260" r:id="rId15"/>
    <p:sldId id="261" r:id="rId16"/>
    <p:sldId id="259" r:id="rId17"/>
    <p:sldId id="263" r:id="rId18"/>
    <p:sldId id="270" r:id="rId19"/>
    <p:sldId id="282" r:id="rId20"/>
    <p:sldId id="283" r:id="rId21"/>
    <p:sldId id="285" r:id="rId22"/>
    <p:sldId id="298" r:id="rId23"/>
    <p:sldId id="267" r:id="rId24"/>
    <p:sldId id="295" r:id="rId25"/>
    <p:sldId id="289" r:id="rId26"/>
    <p:sldId id="290" r:id="rId27"/>
    <p:sldId id="291" r:id="rId28"/>
    <p:sldId id="292" r:id="rId29"/>
    <p:sldId id="293" r:id="rId30"/>
    <p:sldId id="300" r:id="rId31"/>
    <p:sldId id="301" r:id="rId32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450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8BBB82-848E-4121-B193-39685FEFA1DF}" type="datetimeFigureOut">
              <a:rPr lang="pl-PL" smtClean="0"/>
              <a:pPr/>
              <a:t>2021-07-05</a:t>
            </a:fld>
            <a:endParaRPr lang="pl-PL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99C9A7A-2DB4-4A63-8D93-EA6786655ADF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6251637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9C9A7A-2DB4-4A63-8D93-EA6786655ADF}" type="slidenum">
              <a:rPr lang="pl-PL" smtClean="0"/>
              <a:pPr/>
              <a:t>8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9269763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rójkąt prostokątny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Tytuł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17" name="Podtytuł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pl-PL" smtClean="0"/>
              <a:t>Kliknij, aby edytować styl wzorca podtytułu</a:t>
            </a:r>
            <a:endParaRPr kumimoji="0" lang="en-US"/>
          </a:p>
        </p:txBody>
      </p:sp>
      <p:grpSp>
        <p:nvGrpSpPr>
          <p:cNvPr id="2" name="Grup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Dowolny kształt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8" name="Dowolny kształt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1" name="Dowolny kształt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/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Łącznik prosty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Symbol zastępczy daty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1356ECF4-D619-4CA2-8C9C-8C838E7152C4}" type="datetimeFigureOut">
              <a:rPr lang="pl-PL" smtClean="0"/>
              <a:pPr/>
              <a:t>2021-07-05</a:t>
            </a:fld>
            <a:endParaRPr lang="pl-PL"/>
          </a:p>
        </p:txBody>
      </p:sp>
      <p:sp>
        <p:nvSpPr>
          <p:cNvPr id="19" name="Symbol zastępczy stopki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pl-PL"/>
          </a:p>
        </p:txBody>
      </p:sp>
      <p:sp>
        <p:nvSpPr>
          <p:cNvPr id="27" name="Symbol zastępczy numeru slajd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138E3F1E-C373-4380-929F-75CD18F21B83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56ECF4-D619-4CA2-8C9C-8C838E7152C4}" type="datetimeFigureOut">
              <a:rPr lang="pl-PL" smtClean="0"/>
              <a:pPr/>
              <a:t>2021-07-05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E3F1E-C373-4380-929F-75CD18F21B83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7" name="Tytuł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56ECF4-D619-4CA2-8C9C-8C838E7152C4}" type="datetimeFigureOut">
              <a:rPr lang="pl-PL" smtClean="0"/>
              <a:pPr/>
              <a:t>2021-07-05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E3F1E-C373-4380-929F-75CD18F21B83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7" name="Pag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8" name="Pag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56ECF4-D619-4CA2-8C9C-8C838E7152C4}" type="datetimeFigureOut">
              <a:rPr lang="pl-PL" smtClean="0"/>
              <a:pPr/>
              <a:t>2021-07-05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E3F1E-C373-4380-929F-75CD18F21B83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8" name="Tytuł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5" name="Symbol zastępczy zawartości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56ECF4-D619-4CA2-8C9C-8C838E7152C4}" type="datetimeFigureOut">
              <a:rPr lang="pl-PL" smtClean="0"/>
              <a:pPr/>
              <a:t>2021-07-05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E3F1E-C373-4380-929F-75CD18F21B83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56ECF4-D619-4CA2-8C9C-8C838E7152C4}" type="datetimeFigureOut">
              <a:rPr lang="pl-PL" smtClean="0"/>
              <a:pPr/>
              <a:t>2021-07-05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E3F1E-C373-4380-929F-75CD18F21B83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6" name="Tytuł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56ECF4-D619-4CA2-8C9C-8C838E7152C4}" type="datetimeFigureOut">
              <a:rPr lang="pl-PL" smtClean="0"/>
              <a:pPr/>
              <a:t>2021-07-05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E3F1E-C373-4380-929F-75CD18F21B83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/>
          <a:p>
            <a:fld id="{1356ECF4-D619-4CA2-8C9C-8C838E7152C4}" type="datetimeFigureOut">
              <a:rPr lang="pl-PL" smtClean="0"/>
              <a:pPr/>
              <a:t>2021-07-05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E3F1E-C373-4380-929F-75CD18F21B83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pl-PL" smtClean="0"/>
              <a:t>Kliknij ikonę, aby dodać obraz</a:t>
            </a:r>
            <a:endParaRPr kumimoji="0" lang="en-US" dirty="0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1356ECF4-D619-4CA2-8C9C-8C838E7152C4}" type="datetimeFigureOut">
              <a:rPr lang="pl-PL" smtClean="0"/>
              <a:pPr/>
              <a:t>2021-07-05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138E3F1E-C373-4380-929F-75CD18F21B83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8" name="Dowolny kształt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Dowolny kształt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Trójkąt prostokątny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1" name="Łącznik prosty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Pag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13" name="Pag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56ECF4-D619-4CA2-8C9C-8C838E7152C4}" type="datetimeFigureOut">
              <a:rPr lang="pl-PL" smtClean="0"/>
              <a:pPr/>
              <a:t>2021-07-05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E3F1E-C373-4380-929F-75CD18F21B83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56ECF4-D619-4CA2-8C9C-8C838E7152C4}" type="datetimeFigureOut">
              <a:rPr lang="pl-PL" smtClean="0"/>
              <a:pPr/>
              <a:t>2021-07-05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E3F1E-C373-4380-929F-75CD18F21B83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Dowolny kształt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Dowolny kształt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Trójkąt prostokątny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5" name="Łącznik prosty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Symbol zastępczy tytułu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0" name="Symbol zastępczy tekstu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  <a:p>
            <a:pPr lvl="1" eaLnBrk="1" latinLnBrk="0" hangingPunct="1"/>
            <a:r>
              <a:rPr kumimoji="0" lang="pl-PL" smtClean="0"/>
              <a:t>Drugi poziom</a:t>
            </a:r>
          </a:p>
          <a:p>
            <a:pPr lvl="2" eaLnBrk="1" latinLnBrk="0" hangingPunct="1"/>
            <a:r>
              <a:rPr kumimoji="0" lang="pl-PL" smtClean="0"/>
              <a:t>Trzeci poziom</a:t>
            </a:r>
          </a:p>
          <a:p>
            <a:pPr lvl="3" eaLnBrk="1" latinLnBrk="0" hangingPunct="1"/>
            <a:r>
              <a:rPr kumimoji="0" lang="pl-PL" smtClean="0"/>
              <a:t>Czwarty poziom</a:t>
            </a:r>
          </a:p>
          <a:p>
            <a:pPr lvl="4" eaLnBrk="1" latinLnBrk="0" hangingPunct="1"/>
            <a:r>
              <a:rPr kumimoji="0" lang="pl-PL" smtClean="0"/>
              <a:t>Piąty poziom</a:t>
            </a:r>
            <a:endParaRPr kumimoji="0" lang="en-US"/>
          </a:p>
        </p:txBody>
      </p:sp>
      <p:sp>
        <p:nvSpPr>
          <p:cNvPr id="10" name="Symbol zastępczy daty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1356ECF4-D619-4CA2-8C9C-8C838E7152C4}" type="datetimeFigureOut">
              <a:rPr lang="pl-PL" smtClean="0"/>
              <a:pPr/>
              <a:t>2021-07-05</a:t>
            </a:fld>
            <a:endParaRPr lang="pl-PL"/>
          </a:p>
        </p:txBody>
      </p:sp>
      <p:sp>
        <p:nvSpPr>
          <p:cNvPr id="22" name="Symbol zastępczy stopki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pl-PL"/>
          </a:p>
        </p:txBody>
      </p:sp>
      <p:sp>
        <p:nvSpPr>
          <p:cNvPr id="18" name="Symbol zastępczy numeru slajd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138E3F1E-C373-4380-929F-75CD18F21B83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3" r:id="rId1"/>
    <p:sldLayoutId id="2147483854" r:id="rId2"/>
    <p:sldLayoutId id="2147483855" r:id="rId3"/>
    <p:sldLayoutId id="2147483856" r:id="rId4"/>
    <p:sldLayoutId id="2147483857" r:id="rId5"/>
    <p:sldLayoutId id="2147483858" r:id="rId6"/>
    <p:sldLayoutId id="2147483859" r:id="rId7"/>
    <p:sldLayoutId id="2147483860" r:id="rId8"/>
    <p:sldLayoutId id="2147483861" r:id="rId9"/>
    <p:sldLayoutId id="2147483862" r:id="rId10"/>
    <p:sldLayoutId id="2147483863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7.jpeg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1.png"/><Relationship Id="rId4" Type="http://schemas.openxmlformats.org/officeDocument/2006/relationships/image" Target="../media/image40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1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4500562" y="571480"/>
            <a:ext cx="4214842" cy="4572031"/>
          </a:xfrm>
        </p:spPr>
        <p:txBody>
          <a:bodyPr>
            <a:noAutofit/>
          </a:bodyPr>
          <a:lstStyle/>
          <a:p>
            <a:pPr algn="ctr" fontAlgn="base"/>
            <a:r>
              <a:rPr lang="pl-PL" sz="2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Mobilność szkolnej kadry w ramach programu Erasmus+</a:t>
            </a:r>
            <a:br>
              <a:rPr lang="pl-PL" sz="2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2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„A NEW </a:t>
            </a:r>
            <a:r>
              <a:rPr lang="pl-PL" sz="2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APPROACH TO </a:t>
            </a:r>
            <a:r>
              <a:rPr lang="pl-PL" sz="2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SCIENCE </a:t>
            </a:r>
            <a:r>
              <a:rPr lang="pl-PL" sz="2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nowe podejście do nauki”.</a:t>
            </a:r>
            <a:br>
              <a:rPr lang="pl-PL" sz="2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2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ahoma" pitchFamily="34" charset="0"/>
                <a:cs typeface="Tahoma" pitchFamily="34" charset="0"/>
              </a:rPr>
              <a:t>w </a:t>
            </a:r>
            <a:r>
              <a:rPr lang="pl-PL" sz="2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ahoma" pitchFamily="34" charset="0"/>
                <a:cs typeface="Tahoma" pitchFamily="34" charset="0"/>
              </a:rPr>
              <a:t>programie Erasmus+ w ramach akcji KA1 Edukacja Szkolna</a:t>
            </a:r>
            <a:br>
              <a:rPr lang="pl-PL" sz="2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ahoma" pitchFamily="34" charset="0"/>
                <a:cs typeface="Tahoma" pitchFamily="34" charset="0"/>
              </a:rPr>
            </a:br>
            <a:r>
              <a:rPr lang="pl-PL" sz="2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ahoma" pitchFamily="34" charset="0"/>
                <a:cs typeface="Tahoma" pitchFamily="34" charset="0"/>
              </a:rPr>
              <a:t/>
            </a:r>
            <a:br>
              <a:rPr lang="pl-PL" sz="2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ahoma" pitchFamily="34" charset="0"/>
                <a:cs typeface="Tahoma" pitchFamily="34" charset="0"/>
              </a:rPr>
            </a:br>
            <a:r>
              <a:rPr lang="pl-PL" sz="2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ahoma" pitchFamily="34" charset="0"/>
                <a:cs typeface="Tahoma" pitchFamily="34" charset="0"/>
              </a:rPr>
              <a:t>Szkoła Podstawowa nr 2 im. Jana Pawła II w Lublińcu</a:t>
            </a:r>
            <a:br>
              <a:rPr lang="pl-PL" sz="2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ahoma" pitchFamily="34" charset="0"/>
                <a:cs typeface="Tahoma" pitchFamily="34" charset="0"/>
              </a:rPr>
            </a:br>
            <a:r>
              <a:rPr lang="pl-PL" sz="2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ahoma" pitchFamily="34" charset="0"/>
                <a:cs typeface="Tahoma" pitchFamily="34" charset="0"/>
              </a:rPr>
              <a:t/>
            </a:r>
            <a:br>
              <a:rPr lang="pl-PL" sz="2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ahoma" pitchFamily="34" charset="0"/>
                <a:cs typeface="Tahoma" pitchFamily="34" charset="0"/>
              </a:rPr>
            </a:br>
            <a:r>
              <a:rPr lang="pl-PL" sz="2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ahoma" pitchFamily="34" charset="0"/>
                <a:cs typeface="Tahoma" pitchFamily="34" charset="0"/>
              </a:rPr>
              <a:t>15.05.2021 –20.05.2021</a:t>
            </a:r>
            <a:br>
              <a:rPr lang="pl-PL" sz="2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ahoma" pitchFamily="34" charset="0"/>
                <a:cs typeface="Tahoma" pitchFamily="34" charset="0"/>
              </a:rPr>
            </a:br>
            <a:r>
              <a:rPr lang="pl-PL" sz="2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ahoma" pitchFamily="34" charset="0"/>
                <a:cs typeface="Tahoma" pitchFamily="34" charset="0"/>
              </a:rPr>
              <a:t>Gran Canaria, Hiszpania</a:t>
            </a:r>
            <a:r>
              <a:rPr lang="pl-PL" sz="2000" dirty="0" smtClean="0">
                <a:solidFill>
                  <a:srgbClr val="0070C0"/>
                </a:solidFill>
                <a:effectLst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  <a:ea typeface="Tahoma" pitchFamily="34" charset="0"/>
                <a:cs typeface="Tahoma" pitchFamily="34" charset="0"/>
              </a:rPr>
              <a:t/>
            </a:r>
            <a:br>
              <a:rPr lang="pl-PL" sz="2000" dirty="0" smtClean="0">
                <a:solidFill>
                  <a:srgbClr val="0070C0"/>
                </a:solidFill>
                <a:effectLst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  <a:ea typeface="Tahoma" pitchFamily="34" charset="0"/>
                <a:cs typeface="Tahoma" pitchFamily="34" charset="0"/>
              </a:rPr>
            </a:br>
            <a:endParaRPr lang="pl-PL" sz="2000" dirty="0">
              <a:solidFill>
                <a:srgbClr val="0070C0"/>
              </a:solidFill>
              <a:effectLst>
                <a:outerShdw blurRad="38100" dist="38100" dir="2700000" algn="tl" rotWithShape="0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4" name="Podtytuł 3"/>
          <p:cNvGrpSpPr>
            <a:grpSpLocks noGrp="1"/>
          </p:cNvGrpSpPr>
          <p:nvPr/>
        </p:nvGrpSpPr>
        <p:grpSpPr>
          <a:xfrm>
            <a:off x="685800" y="3611562"/>
            <a:ext cx="3171820" cy="2960709"/>
            <a:chOff x="107504" y="85981"/>
            <a:chExt cx="3203848" cy="3164884"/>
          </a:xfrm>
        </p:grpSpPr>
        <p:pic>
          <p:nvPicPr>
            <p:cNvPr id="5" name="Picture 2" descr="C:\Users\Bożena\Desktop\UE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07504" y="2169488"/>
              <a:ext cx="3203848" cy="1081377"/>
            </a:xfrm>
            <a:prstGeom prst="rect">
              <a:avLst/>
            </a:prstGeom>
            <a:noFill/>
          </p:spPr>
        </p:pic>
        <p:pic>
          <p:nvPicPr>
            <p:cNvPr id="6" name="Picture 4" descr="http://chat.edu.pl/wp-content/uploads/2013/05/EU-flag-Erasmus+_vect_POS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07504" y="85981"/>
              <a:ext cx="2880320" cy="822739"/>
            </a:xfrm>
            <a:prstGeom prst="rect">
              <a:avLst/>
            </a:prstGeom>
            <a:noFill/>
          </p:spPr>
        </p:pic>
        <p:pic>
          <p:nvPicPr>
            <p:cNvPr id="7" name="Obraz 6" descr="logo FRSE"/>
            <p:cNvPicPr/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5536" y="1052736"/>
              <a:ext cx="2232248" cy="864096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8" name="Obraz 7" descr="mapka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5721" y="417816"/>
            <a:ext cx="4082901" cy="2868308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ytuł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Cele projektu…</a:t>
            </a:r>
          </a:p>
        </p:txBody>
      </p:sp>
      <p:sp>
        <p:nvSpPr>
          <p:cNvPr id="7" name="Symbol zastępczy tekstu 6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tekstu 8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8" name="Symbol zastępczy zawartości 7"/>
          <p:cNvSpPr>
            <a:spLocks noGrp="1"/>
          </p:cNvSpPr>
          <p:nvPr>
            <p:ph sz="quarter" idx="2"/>
          </p:nvPr>
        </p:nvSpPr>
        <p:spPr/>
        <p:txBody>
          <a:bodyPr>
            <a:normAutofit/>
          </a:bodyPr>
          <a:lstStyle/>
          <a:p>
            <a:pPr marL="109728" indent="0">
              <a:buNone/>
            </a:pPr>
            <a:r>
              <a:rPr lang="pl-PL" sz="2200" dirty="0">
                <a:solidFill>
                  <a:srgbClr val="0070C0"/>
                </a:solidFill>
                <a:ea typeface="Tahoma" pitchFamily="34" charset="0"/>
                <a:cs typeface="Tahoma" pitchFamily="34" charset="0"/>
              </a:rPr>
              <a:t>P</a:t>
            </a:r>
            <a:r>
              <a:rPr lang="fr-FR" sz="2200" dirty="0">
                <a:solidFill>
                  <a:srgbClr val="0070C0"/>
                </a:solidFill>
                <a:ea typeface="Tahoma" pitchFamily="34" charset="0"/>
                <a:cs typeface="Tahoma" pitchFamily="34" charset="0"/>
              </a:rPr>
              <a:t>oznanie i wprowadzenie nowoczesnych </a:t>
            </a:r>
            <a:r>
              <a:rPr lang="pl-PL" sz="2200" dirty="0">
                <a:solidFill>
                  <a:srgbClr val="0070C0"/>
                </a:solidFill>
                <a:ea typeface="Tahoma" pitchFamily="34" charset="0"/>
                <a:cs typeface="Tahoma" pitchFamily="34" charset="0"/>
              </a:rPr>
              <a:t/>
            </a:r>
            <a:br>
              <a:rPr lang="pl-PL" sz="2200" dirty="0">
                <a:solidFill>
                  <a:srgbClr val="0070C0"/>
                </a:solidFill>
                <a:ea typeface="Tahoma" pitchFamily="34" charset="0"/>
                <a:cs typeface="Tahoma" pitchFamily="34" charset="0"/>
              </a:rPr>
            </a:br>
            <a:r>
              <a:rPr lang="fr-FR" sz="2200" dirty="0">
                <a:solidFill>
                  <a:srgbClr val="0070C0"/>
                </a:solidFill>
                <a:ea typeface="Tahoma" pitchFamily="34" charset="0"/>
                <a:cs typeface="Tahoma" pitchFamily="34" charset="0"/>
              </a:rPr>
              <a:t>i innowacyjnych metod nauczania </a:t>
            </a:r>
            <a:r>
              <a:rPr lang="pl-PL" sz="2200" dirty="0">
                <a:solidFill>
                  <a:srgbClr val="0070C0"/>
                </a:solidFill>
                <a:ea typeface="Tahoma" pitchFamily="34" charset="0"/>
                <a:cs typeface="Tahoma" pitchFamily="34" charset="0"/>
              </a:rPr>
              <a:t/>
            </a:r>
            <a:br>
              <a:rPr lang="pl-PL" sz="2200" dirty="0">
                <a:solidFill>
                  <a:srgbClr val="0070C0"/>
                </a:solidFill>
                <a:ea typeface="Tahoma" pitchFamily="34" charset="0"/>
                <a:cs typeface="Tahoma" pitchFamily="34" charset="0"/>
              </a:rPr>
            </a:br>
            <a:r>
              <a:rPr lang="pl-PL" sz="2200" dirty="0">
                <a:solidFill>
                  <a:srgbClr val="0070C0"/>
                </a:solidFill>
                <a:ea typeface="Tahoma" pitchFamily="34" charset="0"/>
                <a:cs typeface="Tahoma" pitchFamily="34" charset="0"/>
              </a:rPr>
              <a:t>w</a:t>
            </a:r>
            <a:r>
              <a:rPr lang="fr-FR" sz="2200" dirty="0">
                <a:solidFill>
                  <a:srgbClr val="0070C0"/>
                </a:solidFill>
                <a:ea typeface="Tahoma" pitchFamily="34" charset="0"/>
                <a:cs typeface="Tahoma" pitchFamily="34" charset="0"/>
              </a:rPr>
              <a:t> przedmiotach ścisłych, językach obcych, </a:t>
            </a:r>
            <a:r>
              <a:rPr lang="pl-PL" sz="2200" dirty="0">
                <a:solidFill>
                  <a:srgbClr val="0070C0"/>
                </a:solidFill>
                <a:ea typeface="Tahoma" pitchFamily="34" charset="0"/>
                <a:cs typeface="Tahoma" pitchFamily="34" charset="0"/>
              </a:rPr>
              <a:t>za</a:t>
            </a:r>
            <a:r>
              <a:rPr lang="fr-FR" sz="2200" dirty="0" smtClean="0">
                <a:solidFill>
                  <a:srgbClr val="0070C0"/>
                </a:solidFill>
                <a:ea typeface="Tahoma" pitchFamily="34" charset="0"/>
                <a:cs typeface="Tahoma" pitchFamily="34" charset="0"/>
              </a:rPr>
              <a:t>stosowani</a:t>
            </a:r>
            <a:r>
              <a:rPr lang="pl-PL" sz="2200" dirty="0" smtClean="0">
                <a:solidFill>
                  <a:srgbClr val="0070C0"/>
                </a:solidFill>
                <a:ea typeface="Tahoma" pitchFamily="34" charset="0"/>
                <a:cs typeface="Tahoma" pitchFamily="34" charset="0"/>
              </a:rPr>
              <a:t>e</a:t>
            </a:r>
            <a:r>
              <a:rPr lang="fr-FR" sz="2200" dirty="0" smtClean="0">
                <a:solidFill>
                  <a:srgbClr val="0070C0"/>
                </a:solidFill>
                <a:ea typeface="Tahoma" pitchFamily="34" charset="0"/>
                <a:cs typeface="Tahoma" pitchFamily="34" charset="0"/>
              </a:rPr>
              <a:t> </a:t>
            </a:r>
            <a:r>
              <a:rPr lang="fr-FR" sz="2200" dirty="0">
                <a:solidFill>
                  <a:srgbClr val="0070C0"/>
                </a:solidFill>
                <a:ea typeface="Tahoma" pitchFamily="34" charset="0"/>
                <a:cs typeface="Tahoma" pitchFamily="34" charset="0"/>
              </a:rPr>
              <a:t>IT i podniesienie kompetencji językowych </a:t>
            </a:r>
            <a:r>
              <a:rPr lang="fr-FR" sz="2200" dirty="0" smtClean="0">
                <a:solidFill>
                  <a:srgbClr val="0070C0"/>
                </a:solidFill>
                <a:ea typeface="Tahoma" pitchFamily="34" charset="0"/>
                <a:cs typeface="Tahoma" pitchFamily="34" charset="0"/>
              </a:rPr>
              <a:t>kadry</a:t>
            </a:r>
            <a:endParaRPr lang="pl-PL" sz="2200" dirty="0">
              <a:solidFill>
                <a:srgbClr val="0070C0"/>
              </a:solidFill>
              <a:ea typeface="Tahoma" pitchFamily="34" charset="0"/>
              <a:cs typeface="Tahoma" pitchFamily="34" charset="0"/>
            </a:endParaRPr>
          </a:p>
          <a:p>
            <a:endParaRPr lang="pl-PL" dirty="0"/>
          </a:p>
        </p:txBody>
      </p:sp>
      <p:pic>
        <p:nvPicPr>
          <p:cNvPr id="11" name="Picture 4"/>
          <p:cNvPicPr>
            <a:picLocks noGrp="1" noChangeAspect="1"/>
          </p:cNvPicPr>
          <p:nvPr>
            <p:ph sz="quarter" idx="4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5025" y="2067616"/>
            <a:ext cx="4041775" cy="26957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44485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Symbol zastępczy zawartości 5" descr="szkoł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7200" y="1844824"/>
            <a:ext cx="8229600" cy="3620277"/>
          </a:xfrm>
        </p:spPr>
      </p:pic>
      <p:sp>
        <p:nvSpPr>
          <p:cNvPr id="4" name="Tytuł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6851104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pl-PL" b="1" dirty="0" smtClean="0">
                <a:solidFill>
                  <a:srgbClr val="0070C0"/>
                </a:solidFill>
              </a:rPr>
              <a:t/>
            </a:r>
            <a:br>
              <a:rPr lang="pl-PL" b="1" dirty="0" smtClean="0">
                <a:solidFill>
                  <a:srgbClr val="0070C0"/>
                </a:solidFill>
              </a:rPr>
            </a:br>
            <a:r>
              <a:rPr lang="pl-PL" b="1" dirty="0" smtClean="0">
                <a:solidFill>
                  <a:srgbClr val="0070C0"/>
                </a:solidFill>
              </a:rPr>
              <a:t>Nasza szkoła partnerska </a:t>
            </a:r>
            <a:br>
              <a:rPr lang="pl-PL" b="1" dirty="0" smtClean="0">
                <a:solidFill>
                  <a:srgbClr val="0070C0"/>
                </a:solidFill>
              </a:rPr>
            </a:br>
            <a:r>
              <a:rPr lang="pl-PL" b="1" dirty="0" smtClean="0">
                <a:solidFill>
                  <a:srgbClr val="0070C0"/>
                </a:solidFill>
              </a:rPr>
              <a:t> IES Santa Maria de </a:t>
            </a:r>
            <a:r>
              <a:rPr lang="pl-PL" b="1" dirty="0" err="1" smtClean="0">
                <a:solidFill>
                  <a:srgbClr val="0070C0"/>
                </a:solidFill>
              </a:rPr>
              <a:t>Guia</a:t>
            </a:r>
            <a:r>
              <a:rPr lang="pl-PL" b="1" dirty="0" smtClean="0">
                <a:solidFill>
                  <a:srgbClr val="0070C0"/>
                </a:solidFill>
              </a:rPr>
              <a:t/>
            </a:r>
            <a:br>
              <a:rPr lang="pl-PL" b="1" dirty="0" smtClean="0">
                <a:solidFill>
                  <a:srgbClr val="0070C0"/>
                </a:solidFill>
              </a:rPr>
            </a:br>
            <a:endParaRPr lang="pl-PL" b="1" dirty="0">
              <a:solidFill>
                <a:srgbClr val="0070C0"/>
              </a:solidFill>
            </a:endParaRPr>
          </a:p>
        </p:txBody>
      </p:sp>
      <p:sp>
        <p:nvSpPr>
          <p:cNvPr id="8194" name="AutoShape 2" descr="logo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pic>
        <p:nvPicPr>
          <p:cNvPr id="8" name="Obraz 7" descr="Zrzut ekranu (9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98601" y="312043"/>
            <a:ext cx="1995870" cy="1319188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1916832"/>
            <a:ext cx="6202783" cy="4135189"/>
          </a:xfrm>
        </p:spPr>
      </p:pic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s-ES" sz="28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IES Santa María de Guía</a:t>
            </a:r>
            <a:r>
              <a:rPr lang="pl-PL" sz="28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br>
              <a:rPr lang="pl-PL" sz="28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28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Liczba uczniów – ponad 1400, </a:t>
            </a:r>
            <a:br>
              <a:rPr lang="pl-PL" sz="28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28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liczba nauczycieli - 132</a:t>
            </a:r>
            <a:endParaRPr lang="pl-PL" sz="28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914400" y="4000504"/>
            <a:ext cx="7481776" cy="2143140"/>
          </a:xfrm>
        </p:spPr>
        <p:txBody>
          <a:bodyPr/>
          <a:lstStyle/>
          <a:p>
            <a:pPr algn="ctr"/>
            <a:r>
              <a:rPr lang="pl-PL" dirty="0" smtClean="0">
                <a:solidFill>
                  <a:srgbClr val="0070C0"/>
                </a:solidFill>
              </a:rPr>
              <a:t>Obserwowaliśmy stosowanie popularnej tutaj metody CLIL z racji jej skuteczności w nauce języków obcych, których umiejętność posługiwania się jest niezbędna ze względu na turystyczne walory regionu   </a:t>
            </a:r>
            <a:endParaRPr lang="pl-PL" dirty="0">
              <a:solidFill>
                <a:srgbClr val="0070C0"/>
              </a:solidFill>
            </a:endParaRP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2"/>
          </p:nvPr>
        </p:nvSpPr>
        <p:spPr/>
        <p:txBody>
          <a:bodyPr>
            <a:normAutofit/>
          </a:bodyPr>
          <a:lstStyle/>
          <a:p>
            <a:pPr lvl="0"/>
            <a:endParaRPr lang="pl-PL" dirty="0" smtClean="0"/>
          </a:p>
          <a:p>
            <a:r>
              <a:rPr lang="pl-PL" dirty="0" smtClean="0"/>
              <a:t>.</a:t>
            </a:r>
            <a:endParaRPr lang="pl-PL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908720"/>
            <a:ext cx="3277905" cy="246126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4416" y="940728"/>
            <a:ext cx="3353911" cy="2518335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ytuł 4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939378"/>
          </a:xfrm>
        </p:spPr>
        <p:txBody>
          <a:bodyPr>
            <a:noAutofit/>
          </a:bodyPr>
          <a:lstStyle/>
          <a:p>
            <a:pPr algn="ctr"/>
            <a:r>
              <a:rPr lang="pl-PL" sz="34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Podziwialiśmy bogate wyposażenie sal lekcyjnych przygotowujących do zawodu…</a:t>
            </a:r>
            <a:endParaRPr lang="pl-PL" sz="34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Symbol zastępczy tekstu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pl-PL" b="1" dirty="0" smtClean="0"/>
              <a:t>Sala klasy medycznej</a:t>
            </a:r>
            <a:endParaRPr lang="pl-PL" b="1" dirty="0"/>
          </a:p>
        </p:txBody>
      </p:sp>
      <p:sp>
        <p:nvSpPr>
          <p:cNvPr id="8" name="Symbol zastępczy tekstu 7"/>
          <p:cNvSpPr>
            <a:spLocks noGrp="1"/>
          </p:cNvSpPr>
          <p:nvPr>
            <p:ph type="body" sz="half" idx="3"/>
          </p:nvPr>
        </p:nvSpPr>
        <p:spPr/>
        <p:txBody>
          <a:bodyPr>
            <a:normAutofit lnSpcReduction="10000"/>
          </a:bodyPr>
          <a:lstStyle/>
          <a:p>
            <a:pPr algn="ctr"/>
            <a:r>
              <a:rPr lang="pl-PL" b="1" dirty="0" smtClean="0"/>
              <a:t>Sala klasy gastronomicznej</a:t>
            </a:r>
            <a:endParaRPr lang="pl-PL" b="1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05890" y="2210534"/>
            <a:ext cx="3513903" cy="2638467"/>
          </a:xfrm>
        </p:spPr>
      </p:pic>
      <p:pic>
        <p:nvPicPr>
          <p:cNvPr id="10" name="Content Placeholder 9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784678" y="2208210"/>
            <a:ext cx="3495243" cy="2624455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39552" y="273050"/>
            <a:ext cx="7704856" cy="1143000"/>
          </a:xfrm>
        </p:spPr>
        <p:txBody>
          <a:bodyPr>
            <a:noAutofit/>
          </a:bodyPr>
          <a:lstStyle/>
          <a:p>
            <a:pPr algn="ctr"/>
            <a:r>
              <a:rPr lang="pl-PL" sz="4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także wyposażenie innych sal lekcyjnych …</a:t>
            </a:r>
            <a:endParaRPr lang="pl-PL" sz="40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179512" y="5686605"/>
            <a:ext cx="8229600" cy="762000"/>
          </a:xfrm>
        </p:spPr>
        <p:txBody>
          <a:bodyPr>
            <a:noAutofit/>
          </a:bodyPr>
          <a:lstStyle/>
          <a:p>
            <a:pPr algn="ctr"/>
            <a:r>
              <a:rPr lang="pl-PL" sz="2500" b="1" dirty="0" smtClean="0"/>
              <a:t>Szkoła zapewnia warunki do praktycznej nauki </a:t>
            </a:r>
            <a:r>
              <a:rPr lang="pl-PL" sz="2500" b="1" dirty="0" smtClean="0"/>
              <a:t>zawodu</a:t>
            </a:r>
            <a:endParaRPr lang="pl-PL" sz="2500" b="1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quarter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124" y="1656260"/>
            <a:ext cx="4040188" cy="3033635"/>
          </a:xfr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7083750" y="-10252520"/>
            <a:ext cx="2700000" cy="18000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72000" y="3260805"/>
            <a:ext cx="3520800" cy="23472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112" y="1489515"/>
            <a:ext cx="3180514" cy="2120342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pl-PL" sz="4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Spotkania śródlekcyjne </a:t>
            </a:r>
            <a:r>
              <a:rPr lang="pl-PL" sz="4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z nauczycielami …</a:t>
            </a:r>
            <a:endParaRPr lang="pl-PL" sz="40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quarter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772816"/>
            <a:ext cx="4040188" cy="2693458"/>
          </a:xfrm>
        </p:spPr>
      </p:pic>
      <p:pic>
        <p:nvPicPr>
          <p:cNvPr id="8" name="Content Placeholder 7"/>
          <p:cNvPicPr>
            <a:picLocks noGrp="1" noChangeAspect="1"/>
          </p:cNvPicPr>
          <p:nvPr>
            <p:ph sz="quarter" idx="4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874" y="1771230"/>
            <a:ext cx="4052875" cy="2701916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pl-PL" sz="4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Dzieliliśmy się doświadczeniami – </a:t>
            </a:r>
            <a:r>
              <a:rPr lang="pl-PL" sz="4000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job</a:t>
            </a:r>
            <a:r>
              <a:rPr lang="pl-PL" sz="4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l-PL" sz="4000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shadowing</a:t>
            </a:r>
            <a:endParaRPr lang="pl-PL" sz="40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1463895"/>
            <a:ext cx="3538736" cy="2359158"/>
          </a:xfr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6050" y="4005064"/>
            <a:ext cx="3671900" cy="244793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1417638"/>
            <a:ext cx="3538737" cy="2359158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pl-PL" sz="4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Widzieliśmy efekty stosowanych metod …</a:t>
            </a:r>
            <a:endParaRPr lang="pl-PL" sz="40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844824"/>
            <a:ext cx="3721904" cy="248126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9368" y="3284984"/>
            <a:ext cx="4427984" cy="2951989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4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Szkoła w czasie pandemii …</a:t>
            </a:r>
            <a:endParaRPr lang="pl-PL" sz="40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Symbol zastępczy zawartości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4432978"/>
          </a:xfrm>
        </p:spPr>
        <p:txBody>
          <a:bodyPr>
            <a:normAutofit/>
          </a:bodyPr>
          <a:lstStyle/>
          <a:p>
            <a:r>
              <a:rPr lang="pl-PL" dirty="0" smtClean="0">
                <a:solidFill>
                  <a:srgbClr val="0070C0"/>
                </a:solidFill>
              </a:rPr>
              <a:t>Obowiązek noszenia maseczek cały </a:t>
            </a:r>
            <a:r>
              <a:rPr lang="pl-PL" dirty="0" smtClean="0">
                <a:solidFill>
                  <a:srgbClr val="0070C0"/>
                </a:solidFill>
              </a:rPr>
              <a:t>czas,</a:t>
            </a:r>
            <a:endParaRPr lang="pl-PL" dirty="0" smtClean="0">
              <a:solidFill>
                <a:srgbClr val="0070C0"/>
              </a:solidFill>
            </a:endParaRPr>
          </a:p>
          <a:p>
            <a:r>
              <a:rPr lang="pl-PL" dirty="0" smtClean="0">
                <a:solidFill>
                  <a:srgbClr val="0070C0"/>
                </a:solidFill>
              </a:rPr>
              <a:t>zajęcia </a:t>
            </a:r>
            <a:r>
              <a:rPr lang="pl-PL" dirty="0" smtClean="0">
                <a:solidFill>
                  <a:srgbClr val="0070C0"/>
                </a:solidFill>
              </a:rPr>
              <a:t>w blokach lekcyjnych do godz. 23.00</a:t>
            </a:r>
          </a:p>
          <a:p>
            <a:r>
              <a:rPr lang="pl-PL" dirty="0" smtClean="0">
                <a:solidFill>
                  <a:srgbClr val="0070C0"/>
                </a:solidFill>
              </a:rPr>
              <a:t>przerwy </a:t>
            </a:r>
            <a:r>
              <a:rPr lang="pl-PL" dirty="0" smtClean="0">
                <a:solidFill>
                  <a:srgbClr val="0070C0"/>
                </a:solidFill>
              </a:rPr>
              <a:t>w salach lekcyjnych</a:t>
            </a:r>
          </a:p>
          <a:p>
            <a:r>
              <a:rPr lang="pl-PL" dirty="0" smtClean="0">
                <a:solidFill>
                  <a:srgbClr val="0070C0"/>
                </a:solidFill>
              </a:rPr>
              <a:t>wykorzystanie </a:t>
            </a:r>
            <a:r>
              <a:rPr lang="pl-PL" dirty="0" smtClean="0">
                <a:solidFill>
                  <a:srgbClr val="0070C0"/>
                </a:solidFill>
              </a:rPr>
              <a:t>wszystkich pomieszczeń na sale </a:t>
            </a:r>
            <a:r>
              <a:rPr lang="pl-PL" dirty="0" smtClean="0">
                <a:solidFill>
                  <a:srgbClr val="0070C0"/>
                </a:solidFill>
              </a:rPr>
              <a:t>lekcyjne.</a:t>
            </a:r>
            <a:endParaRPr lang="pl-PL" dirty="0">
              <a:solidFill>
                <a:srgbClr val="0070C0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3918" y="1844824"/>
            <a:ext cx="4463988" cy="2975992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 algn="ctr">
              <a:buNone/>
            </a:pPr>
            <a:r>
              <a:rPr lang="pl-PL" sz="2400" dirty="0" smtClean="0">
                <a:solidFill>
                  <a:srgbClr val="0070C0"/>
                </a:solidFill>
              </a:rPr>
              <a:t>System edukacji w Hiszpanii zakłada, że obowiązkiem szkolnym objęte są dzieci i młodzież w wieku od 6 do 16 </a:t>
            </a:r>
            <a:r>
              <a:rPr lang="pl-PL" sz="2400" dirty="0" smtClean="0">
                <a:solidFill>
                  <a:srgbClr val="0070C0"/>
                </a:solidFill>
              </a:rPr>
              <a:t>lat.</a:t>
            </a:r>
            <a:endParaRPr lang="pl-PL" sz="2400" dirty="0" smtClean="0">
              <a:solidFill>
                <a:srgbClr val="0070C0"/>
              </a:solidFill>
            </a:endParaRPr>
          </a:p>
          <a:p>
            <a:endParaRPr lang="pl-PL" dirty="0"/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pl-PL" sz="4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Charakterystyka systemu szkolnictwa </a:t>
            </a:r>
            <a:r>
              <a:rPr lang="pl-PL" sz="4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 </a:t>
            </a:r>
            <a:r>
              <a:rPr lang="pl-PL" sz="4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Hiszpanii</a:t>
            </a:r>
            <a:endParaRPr lang="pl-PL" sz="40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5980" y="2719264"/>
            <a:ext cx="4932040" cy="3288027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>
          <a:xfrm>
            <a:off x="457200" y="1772816"/>
            <a:ext cx="8229600" cy="4234475"/>
          </a:xfrm>
        </p:spPr>
        <p:txBody>
          <a:bodyPr>
            <a:normAutofit/>
          </a:bodyPr>
          <a:lstStyle/>
          <a:p>
            <a:pPr marL="109728" indent="0" fontAlgn="base">
              <a:lnSpc>
                <a:spcPct val="150000"/>
              </a:lnSpc>
              <a:buNone/>
            </a:pPr>
            <a:r>
              <a:rPr lang="pl-PL" sz="2400" dirty="0" smtClean="0">
                <a:solidFill>
                  <a:srgbClr val="0070C0"/>
                </a:solidFill>
              </a:rPr>
              <a:t>System oświaty w Hiszpanii dzieli się na pięć etapów:</a:t>
            </a:r>
          </a:p>
          <a:p>
            <a:pPr fontAlgn="base">
              <a:lnSpc>
                <a:spcPct val="150000"/>
              </a:lnSpc>
            </a:pPr>
            <a:r>
              <a:rPr lang="pl-PL" sz="2400" dirty="0" smtClean="0">
                <a:solidFill>
                  <a:srgbClr val="0070C0"/>
                </a:solidFill>
              </a:rPr>
              <a:t>przedszkole (</a:t>
            </a:r>
            <a:r>
              <a:rPr lang="pl-PL" sz="2400" i="1" dirty="0" err="1" smtClean="0">
                <a:solidFill>
                  <a:srgbClr val="0070C0"/>
                </a:solidFill>
              </a:rPr>
              <a:t>educación</a:t>
            </a:r>
            <a:r>
              <a:rPr lang="pl-PL" sz="2400" i="1" dirty="0" smtClean="0">
                <a:solidFill>
                  <a:srgbClr val="0070C0"/>
                </a:solidFill>
              </a:rPr>
              <a:t> </a:t>
            </a:r>
            <a:r>
              <a:rPr lang="pl-PL" sz="2400" i="1" dirty="0" err="1" smtClean="0">
                <a:solidFill>
                  <a:srgbClr val="0070C0"/>
                </a:solidFill>
              </a:rPr>
              <a:t>infantil</a:t>
            </a:r>
            <a:r>
              <a:rPr lang="pl-PL" sz="2400" dirty="0" smtClean="0">
                <a:solidFill>
                  <a:srgbClr val="0070C0"/>
                </a:solidFill>
              </a:rPr>
              <a:t>),</a:t>
            </a:r>
          </a:p>
          <a:p>
            <a:pPr fontAlgn="base">
              <a:lnSpc>
                <a:spcPct val="150000"/>
              </a:lnSpc>
            </a:pPr>
            <a:r>
              <a:rPr lang="pl-PL" sz="2400" dirty="0" smtClean="0">
                <a:solidFill>
                  <a:srgbClr val="0070C0"/>
                </a:solidFill>
              </a:rPr>
              <a:t>szkoła podstawowa (</a:t>
            </a:r>
            <a:r>
              <a:rPr lang="pl-PL" sz="2400" i="1" dirty="0" err="1" smtClean="0">
                <a:solidFill>
                  <a:srgbClr val="0070C0"/>
                </a:solidFill>
              </a:rPr>
              <a:t>educación</a:t>
            </a:r>
            <a:r>
              <a:rPr lang="pl-PL" sz="2400" dirty="0" smtClean="0">
                <a:solidFill>
                  <a:srgbClr val="0070C0"/>
                </a:solidFill>
              </a:rPr>
              <a:t>),</a:t>
            </a:r>
          </a:p>
          <a:p>
            <a:pPr fontAlgn="base">
              <a:lnSpc>
                <a:spcPct val="150000"/>
              </a:lnSpc>
            </a:pPr>
            <a:r>
              <a:rPr lang="pl-PL" sz="2400" dirty="0" smtClean="0">
                <a:solidFill>
                  <a:srgbClr val="0070C0"/>
                </a:solidFill>
              </a:rPr>
              <a:t>szkoła średnia (</a:t>
            </a:r>
            <a:r>
              <a:rPr lang="pl-PL" sz="2400" i="1" dirty="0" err="1" smtClean="0">
                <a:solidFill>
                  <a:srgbClr val="0070C0"/>
                </a:solidFill>
              </a:rPr>
              <a:t>educación</a:t>
            </a:r>
            <a:r>
              <a:rPr lang="pl-PL" sz="2400" i="1" dirty="0" smtClean="0">
                <a:solidFill>
                  <a:srgbClr val="0070C0"/>
                </a:solidFill>
              </a:rPr>
              <a:t> </a:t>
            </a:r>
            <a:r>
              <a:rPr lang="pl-PL" sz="2400" i="1" dirty="0" err="1" smtClean="0">
                <a:solidFill>
                  <a:srgbClr val="0070C0"/>
                </a:solidFill>
              </a:rPr>
              <a:t>secundaria</a:t>
            </a:r>
            <a:r>
              <a:rPr lang="pl-PL" sz="2400" i="1" dirty="0" smtClean="0">
                <a:solidFill>
                  <a:srgbClr val="0070C0"/>
                </a:solidFill>
              </a:rPr>
              <a:t> </a:t>
            </a:r>
            <a:r>
              <a:rPr lang="pl-PL" sz="2400" i="1" dirty="0" err="1" smtClean="0">
                <a:solidFill>
                  <a:srgbClr val="0070C0"/>
                </a:solidFill>
              </a:rPr>
              <a:t>obligatoria</a:t>
            </a:r>
            <a:r>
              <a:rPr lang="pl-PL" sz="2400" dirty="0" smtClean="0">
                <a:solidFill>
                  <a:srgbClr val="0070C0"/>
                </a:solidFill>
              </a:rPr>
              <a:t>),</a:t>
            </a:r>
          </a:p>
          <a:p>
            <a:pPr fontAlgn="base">
              <a:lnSpc>
                <a:spcPct val="150000"/>
              </a:lnSpc>
            </a:pPr>
            <a:r>
              <a:rPr lang="pl-PL" sz="2400" dirty="0" smtClean="0">
                <a:solidFill>
                  <a:srgbClr val="0070C0"/>
                </a:solidFill>
              </a:rPr>
              <a:t>szkoła średnia II stopnia (</a:t>
            </a:r>
            <a:r>
              <a:rPr lang="pl-PL" sz="2400" i="1" dirty="0" err="1" smtClean="0">
                <a:solidFill>
                  <a:srgbClr val="0070C0"/>
                </a:solidFill>
              </a:rPr>
              <a:t>bachillerato</a:t>
            </a:r>
            <a:r>
              <a:rPr lang="pl-PL" sz="2400" dirty="0" smtClean="0">
                <a:solidFill>
                  <a:srgbClr val="0070C0"/>
                </a:solidFill>
              </a:rPr>
              <a:t>),</a:t>
            </a:r>
          </a:p>
          <a:p>
            <a:pPr fontAlgn="base">
              <a:lnSpc>
                <a:spcPct val="150000"/>
              </a:lnSpc>
            </a:pPr>
            <a:r>
              <a:rPr lang="pl-PL" sz="2400" dirty="0" smtClean="0">
                <a:solidFill>
                  <a:srgbClr val="0070C0"/>
                </a:solidFill>
              </a:rPr>
              <a:t>szkoła wyższa (</a:t>
            </a:r>
            <a:r>
              <a:rPr lang="pl-PL" sz="2400" i="1" dirty="0" err="1" smtClean="0">
                <a:solidFill>
                  <a:srgbClr val="0070C0"/>
                </a:solidFill>
              </a:rPr>
              <a:t>educación</a:t>
            </a:r>
            <a:r>
              <a:rPr lang="pl-PL" sz="2400" i="1" dirty="0" smtClean="0">
                <a:solidFill>
                  <a:srgbClr val="0070C0"/>
                </a:solidFill>
              </a:rPr>
              <a:t> superior</a:t>
            </a:r>
            <a:r>
              <a:rPr lang="pl-PL" sz="2400" dirty="0" smtClean="0">
                <a:solidFill>
                  <a:srgbClr val="0070C0"/>
                </a:solidFill>
              </a:rPr>
              <a:t>).</a:t>
            </a:r>
          </a:p>
          <a:p>
            <a:endParaRPr lang="pl-PL" sz="2400" dirty="0"/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pl-PL" sz="4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Charakterystyka systemu szkolnictwa </a:t>
            </a:r>
            <a:r>
              <a:rPr lang="pl-PL" sz="4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cd</a:t>
            </a:r>
            <a:endParaRPr lang="pl-PL" sz="40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09728" indent="0" fontAlgn="base">
              <a:lnSpc>
                <a:spcPct val="150000"/>
              </a:lnSpc>
              <a:buNone/>
            </a:pPr>
            <a:r>
              <a:rPr lang="pl-PL" sz="2400" dirty="0" smtClean="0">
                <a:solidFill>
                  <a:srgbClr val="0070C0"/>
                </a:solidFill>
              </a:rPr>
              <a:t>Po ukończeniu szkoły podstawowej uczniowie rozpoczynają naukę w 4-letniej szkole średniej </a:t>
            </a:r>
            <a:r>
              <a:rPr lang="pl-PL" sz="2400" dirty="0" smtClean="0">
                <a:solidFill>
                  <a:srgbClr val="0070C0"/>
                </a:solidFill>
              </a:rPr>
              <a:t>      I </a:t>
            </a:r>
            <a:r>
              <a:rPr lang="pl-PL" sz="2400" dirty="0" smtClean="0">
                <a:solidFill>
                  <a:srgbClr val="0070C0"/>
                </a:solidFill>
              </a:rPr>
              <a:t>stopnia. </a:t>
            </a:r>
            <a:endParaRPr lang="pl-PL" sz="2400" dirty="0" smtClean="0">
              <a:solidFill>
                <a:srgbClr val="0070C0"/>
              </a:solidFill>
            </a:endParaRPr>
          </a:p>
          <a:p>
            <a:pPr marL="109728" indent="0" fontAlgn="base">
              <a:lnSpc>
                <a:spcPct val="150000"/>
              </a:lnSpc>
              <a:buNone/>
            </a:pPr>
            <a:r>
              <a:rPr lang="pl-PL" sz="2400" dirty="0" smtClean="0">
                <a:solidFill>
                  <a:srgbClr val="0070C0"/>
                </a:solidFill>
              </a:rPr>
              <a:t>Nauka </a:t>
            </a:r>
            <a:r>
              <a:rPr lang="pl-PL" sz="2400" dirty="0" smtClean="0">
                <a:solidFill>
                  <a:srgbClr val="0070C0"/>
                </a:solidFill>
              </a:rPr>
              <a:t>w na poziomie szkoły średniej podzielona jest na dwa cykle:</a:t>
            </a:r>
          </a:p>
          <a:p>
            <a:pPr fontAlgn="base">
              <a:lnSpc>
                <a:spcPct val="150000"/>
              </a:lnSpc>
            </a:pPr>
            <a:r>
              <a:rPr lang="pl-PL" sz="2400" dirty="0" smtClean="0">
                <a:solidFill>
                  <a:srgbClr val="0070C0"/>
                </a:solidFill>
              </a:rPr>
              <a:t>od 12 do 14 roku życia,</a:t>
            </a:r>
          </a:p>
          <a:p>
            <a:pPr fontAlgn="base">
              <a:lnSpc>
                <a:spcPct val="150000"/>
              </a:lnSpc>
            </a:pPr>
            <a:r>
              <a:rPr lang="pl-PL" sz="2400" dirty="0" smtClean="0">
                <a:solidFill>
                  <a:srgbClr val="0070C0"/>
                </a:solidFill>
              </a:rPr>
              <a:t>od 14 do 16 roku życia.</a:t>
            </a:r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28800"/>
          </a:xfrm>
        </p:spPr>
        <p:txBody>
          <a:bodyPr>
            <a:normAutofit/>
          </a:bodyPr>
          <a:lstStyle/>
          <a:p>
            <a:pPr algn="ctr"/>
            <a:r>
              <a:rPr lang="pl-PL" sz="4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System edukacji </a:t>
            </a:r>
            <a:r>
              <a:rPr lang="pl-PL" sz="4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cd</a:t>
            </a:r>
            <a:endParaRPr lang="pl-PL" sz="40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pl-PL" sz="2400" dirty="0" smtClean="0">
                <a:solidFill>
                  <a:srgbClr val="0070C0"/>
                </a:solidFill>
              </a:rPr>
              <a:t>W planie zajęć szkoły średniej I stopnia przedmioty obowiązkowe to literatura i język hiszpański, historia, matematyka, nauki przyrodnicze, geografia, język obcy i wychowanie fizyczne. Ponadto uczniowie uczęszczają na zajęcia z wychowania obywatelskiego i praw człowieka.</a:t>
            </a:r>
          </a:p>
          <a:p>
            <a:pPr algn="just"/>
            <a:r>
              <a:rPr lang="pl-PL" sz="2400" dirty="0" smtClean="0">
                <a:solidFill>
                  <a:srgbClr val="0070C0"/>
                </a:solidFill>
              </a:rPr>
              <a:t>Oprócz zajęć obowiązkowych, licealiści w ciągu czterech lat nauki muszą wybrać kilka przedmiotów fakultatywnych. Są to m.in. muzyka, sztuki wizualne, informatyka, fizyka i chemia, łacina, technika, geologia i biologia lub drugi język obcy.</a:t>
            </a:r>
            <a:endParaRPr lang="pl-PL" sz="2400" dirty="0">
              <a:solidFill>
                <a:srgbClr val="0070C0"/>
              </a:solidFill>
            </a:endParaRPr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940966"/>
          </a:xfrm>
        </p:spPr>
        <p:txBody>
          <a:bodyPr>
            <a:noAutofit/>
          </a:bodyPr>
          <a:lstStyle/>
          <a:p>
            <a:pPr algn="ctr"/>
            <a:r>
              <a:rPr lang="pl-PL" sz="40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System edukacji </a:t>
            </a:r>
            <a:r>
              <a:rPr lang="pl-PL" sz="4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cd</a:t>
            </a:r>
            <a:r>
              <a:rPr lang="pl-PL" sz="4000" dirty="0" smtClean="0">
                <a:effectLst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4000" dirty="0" smtClean="0">
                <a:effectLst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</a:rPr>
            </a:br>
            <a:endParaRPr lang="pl-PL" sz="4000" dirty="0">
              <a:effectLst>
                <a:outerShdw blurRad="38100" dist="38100" dir="2700000" algn="tl" rotWithShape="0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 fontAlgn="base">
              <a:lnSpc>
                <a:spcPct val="150000"/>
              </a:lnSpc>
              <a:buNone/>
            </a:pPr>
            <a:r>
              <a:rPr lang="pl-PL" sz="2400" dirty="0" smtClean="0">
                <a:solidFill>
                  <a:srgbClr val="0070C0"/>
                </a:solidFill>
              </a:rPr>
              <a:t>Nauka w szkole średniej II stopnia trwa dwa lata i umożliwia otrzymanie świadectwa </a:t>
            </a:r>
            <a:r>
              <a:rPr lang="pl-PL" sz="2400" i="1" dirty="0" err="1" smtClean="0">
                <a:solidFill>
                  <a:srgbClr val="0070C0"/>
                </a:solidFill>
              </a:rPr>
              <a:t>bachillerato</a:t>
            </a:r>
            <a:r>
              <a:rPr lang="pl-PL" sz="2400" dirty="0" smtClean="0">
                <a:solidFill>
                  <a:srgbClr val="0070C0"/>
                </a:solidFill>
              </a:rPr>
              <a:t>. Uczniowie mają do wyboru jedną z czterech ścieżek:</a:t>
            </a:r>
          </a:p>
          <a:p>
            <a:pPr fontAlgn="base">
              <a:lnSpc>
                <a:spcPct val="150000"/>
              </a:lnSpc>
            </a:pPr>
            <a:r>
              <a:rPr lang="pl-PL" sz="2400" dirty="0" smtClean="0">
                <a:solidFill>
                  <a:srgbClr val="0070C0"/>
                </a:solidFill>
              </a:rPr>
              <a:t>humanistyczną i nauk społecznych,</a:t>
            </a:r>
          </a:p>
          <a:p>
            <a:pPr fontAlgn="base">
              <a:lnSpc>
                <a:spcPct val="150000"/>
              </a:lnSpc>
            </a:pPr>
            <a:r>
              <a:rPr lang="pl-PL" sz="2400" dirty="0" smtClean="0">
                <a:solidFill>
                  <a:srgbClr val="0070C0"/>
                </a:solidFill>
              </a:rPr>
              <a:t>naukowo-techniczną,</a:t>
            </a:r>
          </a:p>
          <a:p>
            <a:pPr fontAlgn="base">
              <a:lnSpc>
                <a:spcPct val="150000"/>
              </a:lnSpc>
            </a:pPr>
            <a:r>
              <a:rPr lang="pl-PL" sz="2400" dirty="0" smtClean="0">
                <a:solidFill>
                  <a:srgbClr val="0070C0"/>
                </a:solidFill>
              </a:rPr>
              <a:t>przyrodniczo-medyczną,</a:t>
            </a:r>
          </a:p>
          <a:p>
            <a:pPr fontAlgn="base">
              <a:lnSpc>
                <a:spcPct val="150000"/>
              </a:lnSpc>
            </a:pPr>
            <a:r>
              <a:rPr lang="pl-PL" sz="2400" dirty="0" smtClean="0">
                <a:solidFill>
                  <a:srgbClr val="0070C0"/>
                </a:solidFill>
              </a:rPr>
              <a:t>artystyczną.</a:t>
            </a:r>
          </a:p>
          <a:p>
            <a:endParaRPr lang="pl-PL" dirty="0"/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40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System edukacji </a:t>
            </a:r>
            <a:r>
              <a:rPr lang="pl-PL" sz="4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cd  </a:t>
            </a:r>
            <a:endParaRPr lang="pl-PL" sz="40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lang="pl-PL" sz="2400" dirty="0" smtClean="0">
                <a:solidFill>
                  <a:srgbClr val="0070C0"/>
                </a:solidFill>
              </a:rPr>
              <a:t>Szkoła </a:t>
            </a:r>
            <a:r>
              <a:rPr lang="pl-PL" sz="2400" dirty="0">
                <a:solidFill>
                  <a:srgbClr val="0070C0"/>
                </a:solidFill>
              </a:rPr>
              <a:t>kształci w zakresie ogólnym i </a:t>
            </a:r>
            <a:r>
              <a:rPr lang="pl-PL" sz="2400" dirty="0" smtClean="0">
                <a:solidFill>
                  <a:srgbClr val="0070C0"/>
                </a:solidFill>
              </a:rPr>
              <a:t>przygotowuje również do </a:t>
            </a:r>
            <a:r>
              <a:rPr lang="pl-PL" sz="2400" dirty="0" smtClean="0">
                <a:solidFill>
                  <a:srgbClr val="0070C0"/>
                </a:solidFill>
              </a:rPr>
              <a:t>wyboru dalszej drogi kształcenia, w takich zawodach jak: pielęgniarka, pomoc dentystyczna, mechanik samochodowy, kelner, kucharz, informatyk czy instalator paneli fotowoltaicznych. </a:t>
            </a:r>
          </a:p>
          <a:p>
            <a:pPr>
              <a:lnSpc>
                <a:spcPct val="150000"/>
              </a:lnSpc>
            </a:pPr>
            <a:r>
              <a:rPr lang="pl-PL" sz="2400" dirty="0">
                <a:solidFill>
                  <a:srgbClr val="0070C0"/>
                </a:solidFill>
              </a:rPr>
              <a:t>Z</a:t>
            </a:r>
            <a:r>
              <a:rPr lang="pl-PL" sz="2400" dirty="0" smtClean="0">
                <a:solidFill>
                  <a:srgbClr val="0070C0"/>
                </a:solidFill>
              </a:rPr>
              <a:t>apewnia zajęcia warsztatowe na najwyższym poziomie na terenie swojej placówki.</a:t>
            </a:r>
          </a:p>
          <a:p>
            <a:pPr>
              <a:lnSpc>
                <a:spcPct val="150000"/>
              </a:lnSpc>
            </a:pPr>
            <a:endParaRPr lang="pl-PL" sz="2400" dirty="0">
              <a:solidFill>
                <a:srgbClr val="0070C0"/>
              </a:solidFill>
            </a:endParaRPr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40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IES Santa María de </a:t>
            </a:r>
            <a:r>
              <a:rPr lang="es-ES" sz="4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Guía</a:t>
            </a:r>
            <a:endParaRPr lang="pl-PL" sz="40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9386769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3" descr="gran_canaria 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01726" y="1659961"/>
            <a:ext cx="2385060" cy="2194560"/>
          </a:xfrm>
        </p:spPr>
      </p:pic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pl-PL" sz="4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Gran Canaria … </a:t>
            </a:r>
            <a:r>
              <a:rPr lang="pl-PL" sz="4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4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4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</a:t>
            </a:r>
            <a:r>
              <a:rPr lang="pl-PL" sz="4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</a:t>
            </a:r>
            <a:r>
              <a:rPr lang="pl-PL" sz="4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nas jeszcze </a:t>
            </a:r>
            <a:r>
              <a:rPr lang="pl-PL" sz="4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urzekło?</a:t>
            </a:r>
            <a:endParaRPr lang="pl-PL" sz="40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507873" y="2607219"/>
            <a:ext cx="4284750" cy="243001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726" y="4096844"/>
            <a:ext cx="2772650" cy="184843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4685" y="4116735"/>
            <a:ext cx="2771800" cy="184786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831" y="1679852"/>
            <a:ext cx="3262003" cy="21746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365369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549" y="1335931"/>
            <a:ext cx="3373016" cy="2248677"/>
          </a:xfrm>
        </p:spPr>
      </p:pic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251520" y="274638"/>
            <a:ext cx="8568952" cy="1143000"/>
          </a:xfrm>
        </p:spPr>
        <p:txBody>
          <a:bodyPr>
            <a:noAutofit/>
          </a:bodyPr>
          <a:lstStyle/>
          <a:p>
            <a:r>
              <a:rPr lang="pl-PL" sz="4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Stolica Gran Canarii </a:t>
            </a:r>
            <a:r>
              <a:rPr lang="pl-PL" sz="4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Las </a:t>
            </a:r>
            <a:r>
              <a:rPr lang="pl-PL" sz="4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Palmas</a:t>
            </a:r>
            <a:endParaRPr lang="pl-PL" sz="40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2914" y="1335931"/>
            <a:ext cx="3373016" cy="224867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9028" y="3717032"/>
            <a:ext cx="4139952" cy="2759968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301196" y="2318101"/>
            <a:ext cx="3748343" cy="2498895"/>
          </a:xfrm>
        </p:spPr>
      </p:pic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pl-PL" sz="4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Wąskie uliczki </a:t>
            </a:r>
            <a:r>
              <a:rPr lang="pl-PL" sz="4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4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4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 </a:t>
            </a:r>
            <a:r>
              <a:rPr lang="pl-PL" sz="4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port </a:t>
            </a:r>
            <a:r>
              <a:rPr lang="pl-PL" sz="4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 Puerto </a:t>
            </a:r>
            <a:r>
              <a:rPr lang="pl-PL" sz="4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</a:t>
            </a:r>
            <a:r>
              <a:rPr lang="pl-PL" sz="4000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Mogán</a:t>
            </a:r>
            <a:endParaRPr lang="pl-PL" sz="40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6136" y="2645577"/>
            <a:ext cx="3203848" cy="213589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440577" y="2303880"/>
            <a:ext cx="3737405" cy="2491603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136" y="1196752"/>
            <a:ext cx="2484276" cy="1656184"/>
          </a:xfrm>
        </p:spPr>
      </p:pic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Autofit/>
          </a:bodyPr>
          <a:lstStyle/>
          <a:p>
            <a:pPr algn="ctr"/>
            <a:r>
              <a:rPr lang="pl-PL" sz="4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Góry, wydmy, wąwozy i wulkany …</a:t>
            </a:r>
            <a:endParaRPr lang="pl-PL" sz="40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350650" y="2089896"/>
            <a:ext cx="4401108" cy="29340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150" y="4006441"/>
            <a:ext cx="2664296" cy="177619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191742" y="2708920"/>
            <a:ext cx="2674548" cy="1784425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pl-PL" b="1" dirty="0"/>
              <a:t>Joanna</a:t>
            </a:r>
          </a:p>
          <a:p>
            <a:pPr marL="109728" indent="0">
              <a:buNone/>
            </a:pPr>
            <a:r>
              <a:rPr lang="pl-PL" sz="1600" dirty="0"/>
              <a:t>dyrektor, koordynatorka projektu </a:t>
            </a:r>
          </a:p>
          <a:p>
            <a:pPr marL="109728" indent="0">
              <a:buNone/>
            </a:pPr>
            <a:r>
              <a:rPr lang="pl-PL" sz="1600" dirty="0"/>
              <a:t>nauczycielka biologii, chemii, WDŻ, EDB</a:t>
            </a:r>
          </a:p>
          <a:p>
            <a:endParaRPr lang="pl-PL" sz="1600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2"/>
          </p:nvPr>
        </p:nvSpPr>
        <p:spPr>
          <a:xfrm>
            <a:off x="4355976" y="1196752"/>
            <a:ext cx="4464496" cy="5400600"/>
          </a:xfrm>
        </p:spPr>
        <p:txBody>
          <a:bodyPr>
            <a:noAutofit/>
          </a:bodyPr>
          <a:lstStyle/>
          <a:p>
            <a:pPr marL="109728" indent="0">
              <a:buNone/>
            </a:pPr>
            <a:r>
              <a:rPr lang="pl-PL" sz="1600" dirty="0"/>
              <a:t>Dzięki uczestnictwu w projekcie poznałam, w jaki sposób nowocześnie zarządzać szkołą i zasobami ludzkimi: jak prowadzić ewaluację i nadzór pedagogiczny, jak motywować i aktywizować kadrę, jak wprowadzać nowoczesne metody nauczania, nowe technologie i programy animacyjne. Jako nauczyciel poznałam nowe, aktywizujące, ciekawe dla uczniów metody pracy z elementami CLIL na swoim przedmiocie. Miałam możliwość nawiązania nowych znajomości, poszerzenia współpracy międzynarodowej. Do Polski wróciłam bogata w obserwacje poczynione w szkole partnerskiej, które pozwolą mi wdrożyć nowe pomysły inspirowane pobytem w IES Santa Maria De </a:t>
            </a:r>
            <a:r>
              <a:rPr lang="pl-PL" sz="1600" dirty="0" err="1"/>
              <a:t>Guia</a:t>
            </a:r>
            <a:r>
              <a:rPr lang="pl-PL" sz="1600" dirty="0"/>
              <a:t>. Zachęcam innych nauczycieli do wzięcia udziału w podobnych </a:t>
            </a:r>
            <a:r>
              <a:rPr lang="pl-PL" sz="1600" dirty="0" smtClean="0"/>
              <a:t>projektach.</a:t>
            </a:r>
            <a:endParaRPr lang="pl-PL" sz="1600" dirty="0"/>
          </a:p>
        </p:txBody>
      </p:sp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>
                <a:effectLst/>
              </a:rPr>
              <a:t>Korzyści z udziału w programie</a:t>
            </a:r>
          </a:p>
        </p:txBody>
      </p:sp>
      <p:pic>
        <p:nvPicPr>
          <p:cNvPr id="5" name="Obraz 4" descr="C:\Users\NAUCZY~1\AppData\Local\Temp\IMG_20210530_125048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562"/>
          <a:stretch/>
        </p:blipFill>
        <p:spPr bwMode="auto">
          <a:xfrm>
            <a:off x="1331640" y="2744126"/>
            <a:ext cx="2500330" cy="328614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35781695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ymbol zastępczy zawartości 4"/>
          <p:cNvSpPr>
            <a:spLocks noGrp="1"/>
          </p:cNvSpPr>
          <p:nvPr>
            <p:ph sz="half" idx="1"/>
          </p:nvPr>
        </p:nvSpPr>
        <p:spPr>
          <a:xfrm>
            <a:off x="611560" y="1481329"/>
            <a:ext cx="2952328" cy="1376167"/>
          </a:xfrm>
        </p:spPr>
        <p:txBody>
          <a:bodyPr>
            <a:normAutofit fontScale="40000" lnSpcReduction="20000"/>
          </a:bodyPr>
          <a:lstStyle/>
          <a:p>
            <a:r>
              <a:rPr lang="pl-PL" sz="7000" b="1" dirty="0" smtClean="0"/>
              <a:t>Bożena</a:t>
            </a:r>
            <a:endParaRPr lang="pl-PL" sz="7000" b="1" dirty="0"/>
          </a:p>
          <a:p>
            <a:pPr marL="109728" indent="0">
              <a:buNone/>
            </a:pPr>
            <a:r>
              <a:rPr lang="pl-PL" sz="4000" dirty="0" smtClean="0"/>
              <a:t>koordynatorka </a:t>
            </a:r>
            <a:r>
              <a:rPr lang="pl-PL" sz="4000" dirty="0" smtClean="0"/>
              <a:t>projektu</a:t>
            </a:r>
          </a:p>
          <a:p>
            <a:pPr marL="109728" indent="0">
              <a:buNone/>
            </a:pPr>
            <a:r>
              <a:rPr lang="pl-PL" sz="4000" dirty="0" smtClean="0"/>
              <a:t>nauczycielka geografii, przyrody, etyki i </a:t>
            </a:r>
            <a:r>
              <a:rPr lang="pl-PL" sz="4000" dirty="0" err="1" smtClean="0"/>
              <a:t>wdż</a:t>
            </a:r>
            <a:endParaRPr lang="pl-PL" sz="4000" dirty="0" smtClean="0"/>
          </a:p>
          <a:p>
            <a:endParaRPr lang="pl-PL" sz="1200" dirty="0" smtClean="0"/>
          </a:p>
          <a:p>
            <a:endParaRPr lang="pl-PL" sz="1200" dirty="0" smtClean="0"/>
          </a:p>
          <a:p>
            <a:endParaRPr lang="pl-PL" sz="1200" dirty="0" smtClean="0"/>
          </a:p>
          <a:p>
            <a:endParaRPr lang="pl-PL" sz="1200" dirty="0" smtClean="0"/>
          </a:p>
          <a:p>
            <a:endParaRPr lang="pl-PL" sz="1200" dirty="0" smtClean="0"/>
          </a:p>
          <a:p>
            <a:endParaRPr lang="pl-PL" sz="1200" dirty="0" smtClean="0"/>
          </a:p>
          <a:p>
            <a:endParaRPr lang="pl-PL" sz="1200" dirty="0"/>
          </a:p>
        </p:txBody>
      </p:sp>
      <p:sp>
        <p:nvSpPr>
          <p:cNvPr id="9" name="Symbol zastępczy zawartości 8"/>
          <p:cNvSpPr>
            <a:spLocks noGrp="1"/>
          </p:cNvSpPr>
          <p:nvPr>
            <p:ph sz="half" idx="2"/>
          </p:nvPr>
        </p:nvSpPr>
        <p:spPr>
          <a:xfrm>
            <a:off x="3779912" y="1052736"/>
            <a:ext cx="5364088" cy="5544616"/>
          </a:xfrm>
        </p:spPr>
        <p:txBody>
          <a:bodyPr>
            <a:noAutofit/>
          </a:bodyPr>
          <a:lstStyle/>
          <a:p>
            <a:pPr marL="109728" indent="0">
              <a:lnSpc>
                <a:spcPct val="120000"/>
              </a:lnSpc>
              <a:buNone/>
            </a:pPr>
            <a:r>
              <a:rPr lang="pl-PL" sz="1600" dirty="0" smtClean="0"/>
              <a:t>Wyjazdy na szkolenia zagraniczne są fantastyczną okazją do podniesienia kwalifikacji oraz kompetencji zawodowych. </a:t>
            </a:r>
            <a:r>
              <a:rPr lang="pl-PL" sz="1600" dirty="0" smtClean="0"/>
              <a:t>Pozyskałam </a:t>
            </a:r>
            <a:r>
              <a:rPr lang="pl-PL" sz="1600" dirty="0" smtClean="0"/>
              <a:t>szeroką wiedzę nie tylko językowo-metodyczną, ale również w zakresie znajomości krajów iberyjskich. </a:t>
            </a:r>
            <a:r>
              <a:rPr lang="pl-PL" sz="1600" dirty="0" smtClean="0"/>
              <a:t>Realizacja </a:t>
            </a:r>
            <a:r>
              <a:rPr lang="pl-PL" sz="1600" dirty="0" smtClean="0"/>
              <a:t>projektu stała się cennym źródłem nowej wiedzy. Nabyłam nowe umiejętności w zakresie pedagogiki, dydaktyki, metodyki nauczania oraz stosowania technologii komunikacyjno- informacyjnych w pracy dydaktycznej i wychowawczej. Chciałabym, aby moje pozytywne doświadczenia miały wpływ na innych nauczycieli </a:t>
            </a:r>
            <a:r>
              <a:rPr lang="pl-PL" sz="1600" dirty="0" smtClean="0"/>
              <a:t>w </a:t>
            </a:r>
            <a:r>
              <a:rPr lang="pl-PL" sz="1600" dirty="0" smtClean="0"/>
              <a:t>celu wzbogacenia oferty szkoły o nowe zajęcia pozalekcyjne, zawierające treści interkulturowe oraz elementy CLIL. Wprowadzenie innowacji pedagogicznych i realizacja międzynarodowych projektów edukacyjnych będzie wszechstronną promocją naszej placówki na forum europejskim.</a:t>
            </a:r>
          </a:p>
          <a:p>
            <a:endParaRPr lang="pl-PL" sz="1600" dirty="0"/>
          </a:p>
        </p:txBody>
      </p:sp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Korzyści z udziału w programie</a:t>
            </a:r>
            <a:endParaRPr lang="pl-PL" dirty="0"/>
          </a:p>
        </p:txBody>
      </p:sp>
      <p:pic>
        <p:nvPicPr>
          <p:cNvPr id="10" name="Obraz 9" descr="bożena.jpg"/>
          <p:cNvPicPr>
            <a:picLocks noChangeAspect="1"/>
          </p:cNvPicPr>
          <p:nvPr/>
        </p:nvPicPr>
        <p:blipFill rotWithShape="1">
          <a:blip r:embed="rId2" cstate="print"/>
          <a:srcRect l="17818" t="48372" r="21599" b="16103"/>
          <a:stretch/>
        </p:blipFill>
        <p:spPr>
          <a:xfrm>
            <a:off x="466497" y="2841650"/>
            <a:ext cx="3101195" cy="30498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928109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sz="half" idx="1"/>
          </p:nvPr>
        </p:nvSpPr>
        <p:spPr/>
        <p:txBody>
          <a:bodyPr>
            <a:normAutofit fontScale="25000" lnSpcReduction="20000"/>
          </a:bodyPr>
          <a:lstStyle/>
          <a:p>
            <a:r>
              <a:rPr lang="pl-PL" sz="11200" b="1" dirty="0" smtClean="0"/>
              <a:t>Karina</a:t>
            </a:r>
          </a:p>
          <a:p>
            <a:pPr marL="109728" indent="0">
              <a:buNone/>
            </a:pPr>
            <a:r>
              <a:rPr lang="pl-PL" sz="6400" dirty="0" smtClean="0"/>
              <a:t>nauczycielka </a:t>
            </a:r>
            <a:r>
              <a:rPr lang="pl-PL" sz="6400" dirty="0" smtClean="0"/>
              <a:t>języka niemieckiego i angielskiego</a:t>
            </a:r>
          </a:p>
          <a:p>
            <a:endParaRPr lang="pl-PL" sz="6400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2"/>
          </p:nvPr>
        </p:nvSpPr>
        <p:spPr>
          <a:xfrm>
            <a:off x="4283968" y="1196752"/>
            <a:ext cx="4680520" cy="5518396"/>
          </a:xfrm>
        </p:spPr>
        <p:txBody>
          <a:bodyPr>
            <a:normAutofit fontScale="25000" lnSpcReduction="20000"/>
          </a:bodyPr>
          <a:lstStyle/>
          <a:p>
            <a:pPr>
              <a:buNone/>
            </a:pPr>
            <a:r>
              <a:rPr lang="pl-PL" dirty="0" smtClean="0"/>
              <a:t>.</a:t>
            </a:r>
          </a:p>
          <a:p>
            <a:pPr marL="109728" indent="0">
              <a:buNone/>
            </a:pPr>
            <a:r>
              <a:rPr lang="pl-PL" sz="6400" dirty="0" smtClean="0"/>
              <a:t>Podczas pobytu  miałam możliwość obserwacji zajęć i warsztatów w szkole w  IES Santa Maria De </a:t>
            </a:r>
            <a:r>
              <a:rPr lang="pl-PL" sz="6400" dirty="0" err="1" smtClean="0"/>
              <a:t>Guia</a:t>
            </a:r>
            <a:r>
              <a:rPr lang="pl-PL" sz="6400" dirty="0" smtClean="0"/>
              <a:t> </a:t>
            </a:r>
            <a:r>
              <a:rPr lang="pl-PL" sz="6400" dirty="0" err="1" smtClean="0"/>
              <a:t>(</a:t>
            </a:r>
            <a:r>
              <a:rPr lang="pl-PL" sz="6400" i="1" dirty="0" err="1" smtClean="0"/>
              <a:t>jo</a:t>
            </a:r>
            <a:r>
              <a:rPr lang="pl-PL" sz="6400" i="1" dirty="0" smtClean="0"/>
              <a:t>b </a:t>
            </a:r>
            <a:r>
              <a:rPr lang="pl-PL" sz="6400" i="1" dirty="0" err="1" smtClean="0"/>
              <a:t>shadowing</a:t>
            </a:r>
            <a:r>
              <a:rPr lang="pl-PL" sz="6400" dirty="0" smtClean="0"/>
              <a:t>). Uczestniczyłam w  spotkaniu z kadrą nauczycielską,  w ramach którego zaprezentowano nam  potencjał szkoły, kierunki jej rozwoju oraz bieżące działania dydaktyczno-wychowawcze. Zapoznałam się także z warunkami pracy nauczycieli, poznałam historię i kulturę miasta.  Istotnym elementem wizyty było poznanie zaleceń i  rozwiązań stosowanych w tamtejszej  szkole w czasie pandemii, a także dyskusja na temat najlepszych metod i sposobów nauczania języków obcych.</a:t>
            </a:r>
          </a:p>
          <a:p>
            <a:pPr marL="109728" indent="0">
              <a:buNone/>
            </a:pPr>
            <a:r>
              <a:rPr lang="pl-PL" sz="6400" dirty="0" smtClean="0"/>
              <a:t>Wyjazd </a:t>
            </a:r>
            <a:r>
              <a:rPr lang="pl-PL" sz="6400" dirty="0" smtClean="0"/>
              <a:t>umożliwił mi wymianę poglądów i doświadczeń, otworzył perspektywy na nowoczesne i nowatorskie metody nauczania, przyczynił się do dokonania skutecznej oceny obszarów dydaktyczno-wychowawczych realizowanych przeze mnie w polskiej szkole. Stanowi to niewątpliwie inspirację do dalszego rozwoju zawodowego i poszukiwania nowych, oryginalnych metod nauczania. </a:t>
            </a:r>
          </a:p>
        </p:txBody>
      </p:sp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Korzyści z udziału w programie</a:t>
            </a:r>
            <a:endParaRPr lang="pl-PL" dirty="0"/>
          </a:p>
        </p:txBody>
      </p:sp>
      <p:pic>
        <p:nvPicPr>
          <p:cNvPr id="6" name="Obraz 5" descr="GC (3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0" y="2636912"/>
            <a:ext cx="3214710" cy="3214710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pl-PL" dirty="0" smtClean="0"/>
              <a:t>Jagoda</a:t>
            </a:r>
          </a:p>
          <a:p>
            <a:pPr marL="109728" indent="0">
              <a:buNone/>
            </a:pPr>
            <a:r>
              <a:rPr lang="pl-PL" sz="1600" dirty="0" smtClean="0"/>
              <a:t>nauczycielka </a:t>
            </a:r>
            <a:r>
              <a:rPr lang="pl-PL" sz="1600" dirty="0" smtClean="0"/>
              <a:t>języka angielskiego i francuskiego, wiedzy o społeczeństwie i edukacji wczesnoszkolnej</a:t>
            </a:r>
            <a:endParaRPr lang="pl-PL" sz="1600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2"/>
          </p:nvPr>
        </p:nvSpPr>
        <p:spPr>
          <a:xfrm>
            <a:off x="4283968" y="1196752"/>
            <a:ext cx="4680520" cy="5400600"/>
          </a:xfrm>
        </p:spPr>
        <p:txBody>
          <a:bodyPr>
            <a:noAutofit/>
          </a:bodyPr>
          <a:lstStyle/>
          <a:p>
            <a:pPr marL="109728" indent="0">
              <a:buNone/>
            </a:pPr>
            <a:r>
              <a:rPr lang="pl-PL" sz="1200" dirty="0"/>
              <a:t>Mogę powiedzieć, że udział w mobilności Erasmus rozszerzył znacznie moje horyzonty i możliwości związane z najważniejszym aspektem - uatrakcyjnienia zajęć poprzez nowoczesne podejście </a:t>
            </a:r>
            <a:r>
              <a:rPr lang="pl-PL" sz="1200" dirty="0" smtClean="0"/>
              <a:t>to </a:t>
            </a:r>
            <a:r>
              <a:rPr lang="pl-PL" sz="1200" dirty="0"/>
              <a:t>nauczania przedmiotów ścisłych. Umożliwił mi również wymianę doświadczeń z nauczycielami stosującymi metodę CLIL w trakcie zajęć.  </a:t>
            </a:r>
            <a:r>
              <a:rPr lang="pl-PL" sz="1200" dirty="0" smtClean="0"/>
              <a:t> W </a:t>
            </a:r>
            <a:r>
              <a:rPr lang="pl-PL" sz="1200" dirty="0"/>
              <a:t>szkole partnerskiej prawie wszystkie przedmioty ścisłe sa nauczanie wg. CLIL co w Polsce ciągle jeszcze jest rzadkością.</a:t>
            </a:r>
          </a:p>
          <a:p>
            <a:pPr marL="109728" indent="0">
              <a:buNone/>
            </a:pPr>
            <a:r>
              <a:rPr lang="pl-PL" sz="1200" dirty="0" smtClean="0"/>
              <a:t>Również </a:t>
            </a:r>
            <a:r>
              <a:rPr lang="pl-PL" sz="1200" dirty="0"/>
              <a:t>możliwość  porozumiewania się w języku angielskim oraz otwarcie na  nowe znajomości, miejsca, doświadczenia </a:t>
            </a:r>
            <a:r>
              <a:rPr lang="pl-PL" sz="1200" dirty="0" smtClean="0"/>
              <a:t>były </a:t>
            </a:r>
            <a:r>
              <a:rPr lang="pl-PL" sz="1200" dirty="0"/>
              <a:t>bezcenne.  Ważne dla mnie było poznanie specyfiki pracy nauczycieli w innych krajach europejskich co pozwoliło na obserwację, analizę i ocenę skuteczności działań i akcji  podejmowanych przeze mnie w szkole. Potrzeba komunikacji i wymiany doświadczeń dopingowała do podnoszenia swoich </a:t>
            </a:r>
            <a:r>
              <a:rPr lang="pl-PL" sz="1200" dirty="0" smtClean="0"/>
              <a:t>umiejętności. Dzięki </a:t>
            </a:r>
            <a:r>
              <a:rPr lang="pl-PL" sz="1200" dirty="0"/>
              <a:t>uczestniczeniu w mobilności poznałam swoje mocne strony i uświadomiłam sobie jak ważne są kompetencje miękkie w kontaktach z:  przełożonymi,  nauczycielami jak i uczniami. Teraz już po odbytej mobilności często podczas prowadzenia lekcji odwołuję się do własnych doświadczeń i przeżyć. Uważam, że ma to dużo większy wpływ na uczniów niż opowiadanie tzw. „suchych” faktów. Obserwuję ich reakcje i zawsze widzę wtedy „ożywienie”. Tym bardziej cieszę się, że miałam możliwość, by poprzez ten wyjazd poszerzyć swój warsztat zawodowy, zdobyć nowe doświadczenia, poznać niesamowitych ludzi i przeżyć niezapomnianą przygodę.</a:t>
            </a:r>
          </a:p>
        </p:txBody>
      </p:sp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Korzyści z udziału w programie</a:t>
            </a:r>
            <a:endParaRPr lang="pl-PL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t="37480" r="21918"/>
          <a:stretch/>
        </p:blipFill>
        <p:spPr>
          <a:xfrm>
            <a:off x="611560" y="3140968"/>
            <a:ext cx="3149164" cy="3362061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3610744" cy="4525963"/>
          </a:xfrm>
        </p:spPr>
        <p:txBody>
          <a:bodyPr>
            <a:normAutofit/>
          </a:bodyPr>
          <a:lstStyle/>
          <a:p>
            <a:r>
              <a:rPr lang="pl-PL" b="1" dirty="0" smtClean="0"/>
              <a:t>Aleksander</a:t>
            </a:r>
          </a:p>
          <a:p>
            <a:pPr marL="109728" indent="0">
              <a:buNone/>
            </a:pPr>
            <a:r>
              <a:rPr lang="pl-PL" sz="1600" dirty="0" smtClean="0"/>
              <a:t>nauczyciel </a:t>
            </a:r>
            <a:r>
              <a:rPr lang="pl-PL" sz="1600" dirty="0" smtClean="0"/>
              <a:t>wychowania fizycznego i EDB</a:t>
            </a:r>
          </a:p>
          <a:p>
            <a:endParaRPr lang="pl-PL" sz="1600" dirty="0" smtClean="0"/>
          </a:p>
          <a:p>
            <a:endParaRPr lang="pl-PL" sz="1600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2"/>
          </p:nvPr>
        </p:nvSpPr>
        <p:spPr>
          <a:xfrm>
            <a:off x="3851920" y="1124744"/>
            <a:ext cx="5184576" cy="5472608"/>
          </a:xfrm>
        </p:spPr>
        <p:txBody>
          <a:bodyPr>
            <a:noAutofit/>
          </a:bodyPr>
          <a:lstStyle/>
          <a:p>
            <a:pPr marL="109728" indent="0">
              <a:buNone/>
            </a:pPr>
            <a:r>
              <a:rPr lang="pl-PL" sz="1600" dirty="0" smtClean="0"/>
              <a:t>Udział w projekcie to dla mnie przede wszystkim ważne doświadczenie, które pozwoliło </a:t>
            </a:r>
            <a:r>
              <a:rPr lang="pl-PL" sz="1600" dirty="0" smtClean="0"/>
              <a:t>na </a:t>
            </a:r>
            <a:r>
              <a:rPr lang="pl-PL" sz="1600" dirty="0" smtClean="0"/>
              <a:t>zdobycie wiedzy na temat systemu oświaty, warunków bazowych szkół, ich funkcjonowania oraz planowania pracy szkoły z uwzględnieniem specyfiki pracy nauczycieli zatrudnionych w IES Santa Maria De </a:t>
            </a:r>
            <a:r>
              <a:rPr lang="pl-PL" sz="1600" dirty="0" err="1" smtClean="0"/>
              <a:t>Guia</a:t>
            </a:r>
            <a:r>
              <a:rPr lang="pl-PL" sz="1600" dirty="0" smtClean="0"/>
              <a:t>. Mogłem poznać metody z jakich korzystają miejscowi pedagodzy, jak aktywizują uczniów również przez stosowanie metod  CLIL, jakie innowacje stosują w pracy z uczniem. Ponadto podczas wymiany dobrych praktyk miałem możliwość doskonalenia umiejętności językowych. Pobyt w szkole partnerskiej to niezwykle przydatna i niezapomniana forma doskonalenia zawodowego. </a:t>
            </a:r>
          </a:p>
          <a:p>
            <a:pPr marL="109728" indent="0">
              <a:buNone/>
            </a:pPr>
            <a:r>
              <a:rPr lang="pl-PL" sz="1600" dirty="0" smtClean="0"/>
              <a:t>Gran Canaria to przyrodniczo i kulturowo atrakcyjna wyspa, przynależąca do Hiszpanii zamieszkała przez przyjaznych ludzi, ze smaczną kuchnią bogatą w lokalne produkty. Pobyt w tak niezwykłym miejscu zachęca do dalszego doskonalenia się, wzmaga ciekawość poznawczą.</a:t>
            </a:r>
          </a:p>
          <a:p>
            <a:endParaRPr lang="pl-PL" sz="1600" dirty="0"/>
          </a:p>
        </p:txBody>
      </p:sp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Korzyści z udziału w programie</a:t>
            </a:r>
            <a:endParaRPr lang="pl-PL" dirty="0"/>
          </a:p>
        </p:txBody>
      </p:sp>
      <p:pic>
        <p:nvPicPr>
          <p:cNvPr id="5" name="Obraz 4" descr="DSC8.jp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79512" y="2780928"/>
            <a:ext cx="3500462" cy="2857520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sz="half" idx="1"/>
          </p:nvPr>
        </p:nvSpPr>
        <p:spPr>
          <a:xfrm>
            <a:off x="251520" y="1481328"/>
            <a:ext cx="4244280" cy="4525963"/>
          </a:xfrm>
        </p:spPr>
        <p:txBody>
          <a:bodyPr>
            <a:normAutofit fontScale="62500" lnSpcReduction="20000"/>
          </a:bodyPr>
          <a:lstStyle/>
          <a:p>
            <a:r>
              <a:rPr lang="pl-PL" sz="4400" dirty="0" smtClean="0"/>
              <a:t>Anna</a:t>
            </a:r>
          </a:p>
          <a:p>
            <a:pPr marL="109728" indent="0">
              <a:buNone/>
            </a:pPr>
            <a:r>
              <a:rPr lang="pl-PL" sz="2600" dirty="0"/>
              <a:t>n</a:t>
            </a:r>
            <a:r>
              <a:rPr lang="pl-PL" sz="2600" dirty="0" smtClean="0"/>
              <a:t>auczycielka </a:t>
            </a:r>
            <a:r>
              <a:rPr lang="pl-PL" sz="2600" dirty="0" smtClean="0"/>
              <a:t>języka polskiego, rosyjskiego i edukacji </a:t>
            </a:r>
            <a:r>
              <a:rPr lang="pl-PL" sz="2600" dirty="0" smtClean="0"/>
              <a:t>wczesnoszkolnej</a:t>
            </a:r>
          </a:p>
          <a:p>
            <a:endParaRPr lang="pl-PL" sz="2600" dirty="0"/>
          </a:p>
          <a:p>
            <a:endParaRPr lang="pl-PL" sz="2900" dirty="0" smtClean="0"/>
          </a:p>
          <a:p>
            <a:endParaRPr lang="pl-PL" sz="2900" dirty="0" smtClean="0"/>
          </a:p>
          <a:p>
            <a:endParaRPr lang="pl-PL" sz="2900" dirty="0" smtClean="0"/>
          </a:p>
          <a:p>
            <a:endParaRPr lang="pl-PL" sz="2900" dirty="0" smtClean="0"/>
          </a:p>
          <a:p>
            <a:endParaRPr lang="pl-PL" sz="2900" dirty="0" smtClean="0"/>
          </a:p>
          <a:p>
            <a:endParaRPr lang="pl-PL" sz="2900" dirty="0" smtClean="0"/>
          </a:p>
          <a:p>
            <a:endParaRPr lang="pl-PL" sz="2900" dirty="0" smtClean="0"/>
          </a:p>
          <a:p>
            <a:endParaRPr lang="pl-PL" sz="2900" dirty="0" smtClean="0"/>
          </a:p>
          <a:p>
            <a:endParaRPr lang="pl-PL" sz="2900" dirty="0" smtClean="0"/>
          </a:p>
          <a:p>
            <a:endParaRPr lang="pl-PL" sz="2900" dirty="0" smtClean="0"/>
          </a:p>
          <a:p>
            <a:endParaRPr lang="pl-PL" sz="2900" dirty="0" smtClean="0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2"/>
          </p:nvPr>
        </p:nvSpPr>
        <p:spPr>
          <a:xfrm>
            <a:off x="4355976" y="1196752"/>
            <a:ext cx="4536504" cy="5328592"/>
          </a:xfrm>
        </p:spPr>
        <p:txBody>
          <a:bodyPr>
            <a:normAutofit fontScale="62500" lnSpcReduction="20000"/>
          </a:bodyPr>
          <a:lstStyle/>
          <a:p>
            <a:endParaRPr lang="pl-PL" dirty="0" smtClean="0"/>
          </a:p>
          <a:p>
            <a:pPr marL="109728" indent="0">
              <a:buNone/>
            </a:pPr>
            <a:r>
              <a:rPr lang="pl-PL" dirty="0" smtClean="0"/>
              <a:t>Udział </a:t>
            </a:r>
            <a:r>
              <a:rPr lang="pl-PL" dirty="0"/>
              <a:t>w projekcie pozwolił mi na porównanie systemów edukacji w Hiszpanii i Polsce, co pobudziło mnie do refleksji i ewaluacji pracy własnej. Poznałam specyfikę i sposoby pracy z uczniem zdolnym i dysfunkcyjnym. Obserwowałam wdrażanie metody CLIL na lekcjach różnych przedmiotów, przez co znacznie podniosłam swoje kompetencje językowe. Mimo moich umiejętności stosowania nowoczesnych technologii informatycznych, zaobserwowałam nowe obszary, gdzie mogę je realizować i poszerzać. Całościowo udział w projekcie poszerzył moje kompetencje zawodowe, a zdobytą wiedzę i obserwacje wykorzystam w swojej </a:t>
            </a:r>
            <a:r>
              <a:rPr lang="pl-PL" dirty="0" smtClean="0"/>
              <a:t>placówce.</a:t>
            </a:r>
            <a:endParaRPr lang="pl-PL" dirty="0"/>
          </a:p>
        </p:txBody>
      </p:sp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Korzyści z udziału w programie</a:t>
            </a:r>
            <a:endParaRPr lang="pl-PL" dirty="0"/>
          </a:p>
        </p:txBody>
      </p:sp>
      <p:pic>
        <p:nvPicPr>
          <p:cNvPr id="6" name="Obraz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353" b="12416"/>
          <a:stretch/>
        </p:blipFill>
        <p:spPr>
          <a:xfrm>
            <a:off x="894365" y="2492896"/>
            <a:ext cx="2958590" cy="3384376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sz="half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pl-PL" sz="4000" dirty="0" smtClean="0"/>
              <a:t>Barbara</a:t>
            </a:r>
          </a:p>
          <a:p>
            <a:pPr marL="109728" indent="0">
              <a:buNone/>
            </a:pPr>
            <a:r>
              <a:rPr lang="pl-PL" sz="2300" dirty="0" smtClean="0"/>
              <a:t>nauczycielka </a:t>
            </a:r>
            <a:r>
              <a:rPr lang="pl-PL" sz="2300" dirty="0" smtClean="0"/>
              <a:t>języka niemieckiego i edukacji wczesnoszkolnej, </a:t>
            </a:r>
            <a:r>
              <a:rPr lang="pl-PL" sz="2300" dirty="0" err="1" smtClean="0"/>
              <a:t>surdopedagog</a:t>
            </a:r>
            <a:endParaRPr lang="pl-PL" sz="2300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2"/>
          </p:nvPr>
        </p:nvSpPr>
        <p:spPr>
          <a:xfrm>
            <a:off x="4438328" y="1268760"/>
            <a:ext cx="4618856" cy="5184576"/>
          </a:xfrm>
        </p:spPr>
        <p:txBody>
          <a:bodyPr>
            <a:normAutofit fontScale="70000" lnSpcReduction="20000"/>
          </a:bodyPr>
          <a:lstStyle/>
          <a:p>
            <a:pPr marL="109728" indent="0">
              <a:buNone/>
            </a:pPr>
            <a:r>
              <a:rPr lang="pl-PL" dirty="0" smtClean="0"/>
              <a:t>Udział w projektach dał mi szerokie spojrzenie na europejski system edukacji i pozwolił rozwinąć moje kompetencje zawodowe. Szczególnie cenne było dla mnie rozwinięcie umiejętności z dziedziny IT, tak ważnych w obecnych czasach. Biorąc udział w projektach miałam okazję rozwinąć swoje kompetencje językowe, a </a:t>
            </a:r>
            <a:r>
              <a:rPr lang="pl-PL" dirty="0" err="1" smtClean="0"/>
              <a:t>job-shadowing</a:t>
            </a:r>
            <a:r>
              <a:rPr lang="pl-PL" dirty="0" smtClean="0"/>
              <a:t> okazał się być bezcennym doświadczeniem. Pobyt na Gran Canarii zapadł mi również w pamięci jako doznanie estetyczne. Piękne widoki, szum oceanu, zapach egzotycznych kwiatów zostaną ze mną na długo.</a:t>
            </a:r>
          </a:p>
          <a:p>
            <a:endParaRPr lang="pl-PL" dirty="0"/>
          </a:p>
        </p:txBody>
      </p:sp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Korzyści z udziału w programie</a:t>
            </a:r>
            <a:endParaRPr lang="pl-PL" dirty="0"/>
          </a:p>
        </p:txBody>
      </p:sp>
      <p:pic>
        <p:nvPicPr>
          <p:cNvPr id="5" name="Obraz 4" descr="zdjęcie basia.jpg"/>
          <p:cNvPicPr>
            <a:picLocks noChangeAspect="1"/>
          </p:cNvPicPr>
          <p:nvPr/>
        </p:nvPicPr>
        <p:blipFill rotWithShape="1">
          <a:blip r:embed="rId2"/>
          <a:srcRect l="49729" t="33452" r="30192" b="44200"/>
          <a:stretch/>
        </p:blipFill>
        <p:spPr>
          <a:xfrm>
            <a:off x="827584" y="2636912"/>
            <a:ext cx="3240360" cy="3072650"/>
          </a:xfrm>
          <a:prstGeom prst="rect">
            <a:avLst/>
          </a:prstGeo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sz="half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pl-PL" sz="4500" dirty="0" smtClean="0"/>
              <a:t>Joanna</a:t>
            </a:r>
          </a:p>
          <a:p>
            <a:pPr marL="109728" indent="0">
              <a:buNone/>
            </a:pPr>
            <a:r>
              <a:rPr lang="pl-PL" sz="2100" dirty="0" smtClean="0"/>
              <a:t>nauczycielka </a:t>
            </a:r>
            <a:r>
              <a:rPr lang="pl-PL" sz="2100" dirty="0"/>
              <a:t>edukacji wczesnoszkolnej, </a:t>
            </a:r>
            <a:r>
              <a:rPr lang="pl-PL" sz="2100" dirty="0" err="1"/>
              <a:t>oligofrenopedagog</a:t>
            </a:r>
            <a:r>
              <a:rPr lang="pl-PL" sz="2100" dirty="0"/>
              <a:t>, </a:t>
            </a:r>
            <a:r>
              <a:rPr lang="pl-PL" sz="2100" dirty="0" err="1"/>
              <a:t>surdopedagog</a:t>
            </a:r>
            <a:r>
              <a:rPr lang="pl-PL" sz="2100" dirty="0"/>
              <a:t>, wspomaganie rozwoju osób z autyzmem w tym z zespołem Aspergera i niepełnosprawnością sprzężoną w </a:t>
            </a:r>
            <a:r>
              <a:rPr lang="pl-PL" sz="2100" dirty="0" smtClean="0"/>
              <a:t>edukacji</a:t>
            </a:r>
            <a:endParaRPr lang="pl-PL" sz="2100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2"/>
          </p:nvPr>
        </p:nvSpPr>
        <p:spPr>
          <a:xfrm>
            <a:off x="4495800" y="1196752"/>
            <a:ext cx="4468688" cy="5400600"/>
          </a:xfrm>
        </p:spPr>
        <p:txBody>
          <a:bodyPr>
            <a:normAutofit fontScale="77500" lnSpcReduction="20000"/>
          </a:bodyPr>
          <a:lstStyle/>
          <a:p>
            <a:pPr marL="109728" indent="0">
              <a:buNone/>
            </a:pPr>
            <a:r>
              <a:rPr lang="pl-PL" dirty="0" smtClean="0"/>
              <a:t>Wyjazd na Gran Canarię dał mi możliwość poznania innowacyjnych metod oraz nowoczesnych form pracy z dzieckiem z dysfunkcjami. Poznałam metody pracy, które przyczynią się do zwiększenia motywacji wśród uczniów z dysfunkcjami i stworzą im możliwość rozwoju i osiągania sukcesu na miarę swoich możliwości. Gran Canaria to również idealne miejsce do poznania pięknej architektury, kultury, historii, kuchni jak również do podziwiania niesamowitych widoków bogatych w przepiękną egzotyczną roślinność.</a:t>
            </a:r>
          </a:p>
          <a:p>
            <a:endParaRPr lang="pl-PL" dirty="0"/>
          </a:p>
        </p:txBody>
      </p:sp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Korzyści z udziału w programie</a:t>
            </a:r>
            <a:endParaRPr lang="pl-PL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21488400" y="-13944600"/>
            <a:ext cx="5680800" cy="37872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7388000" y="-22538504"/>
            <a:ext cx="8100000" cy="54000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/>
          <a:srcRect l="27759" t="15407" r="36804" b="51371"/>
          <a:stretch/>
        </p:blipFill>
        <p:spPr>
          <a:xfrm>
            <a:off x="755576" y="3376416"/>
            <a:ext cx="3134444" cy="2694565"/>
          </a:xfrm>
          <a:prstGeom prst="rect">
            <a:avLst/>
          </a:prstGeom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ytuł 4"/>
          <p:cNvSpPr>
            <a:spLocks noGrp="1"/>
          </p:cNvSpPr>
          <p:nvPr>
            <p:ph type="title"/>
          </p:nvPr>
        </p:nvSpPr>
        <p:spPr>
          <a:xfrm>
            <a:off x="251520" y="274638"/>
            <a:ext cx="8712968" cy="1930226"/>
          </a:xfrm>
        </p:spPr>
        <p:txBody>
          <a:bodyPr>
            <a:noAutofit/>
          </a:bodyPr>
          <a:lstStyle/>
          <a:p>
            <a:pPr algn="ctr"/>
            <a:r>
              <a:rPr lang="pl-PL" sz="4800" dirty="0">
                <a:effectLst/>
              </a:rPr>
              <a:t>Koordynatorki </a:t>
            </a:r>
            <a:r>
              <a:rPr lang="pl-PL" sz="4800" dirty="0" smtClean="0">
                <a:effectLst/>
              </a:rPr>
              <a:t>projektu</a:t>
            </a:r>
            <a:r>
              <a:rPr lang="pl-PL" sz="3600" dirty="0">
                <a:effectLst/>
              </a:rPr>
              <a:t/>
            </a:r>
            <a:br>
              <a:rPr lang="pl-PL" sz="3600" dirty="0">
                <a:effectLst/>
              </a:rPr>
            </a:br>
            <a:r>
              <a:rPr lang="pl-PL" sz="3600" dirty="0">
                <a:effectLst/>
              </a:rPr>
              <a:t>Joanna Brodowy i Bożena Włodarczyk</a:t>
            </a:r>
            <a:r>
              <a:rPr lang="pl-PL" sz="3600" dirty="0"/>
              <a:t/>
            </a:r>
            <a:br>
              <a:rPr lang="pl-PL" sz="3600" dirty="0"/>
            </a:br>
            <a:endParaRPr lang="pl-PL" sz="3600" dirty="0"/>
          </a:p>
        </p:txBody>
      </p:sp>
      <p:pic>
        <p:nvPicPr>
          <p:cNvPr id="6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3668" y="1844824"/>
            <a:ext cx="6048672" cy="4032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452170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386610"/>
          </a:xfrm>
        </p:spPr>
        <p:txBody>
          <a:bodyPr>
            <a:normAutofit/>
          </a:bodyPr>
          <a:lstStyle/>
          <a:p>
            <a:pPr marL="109728" algn="ctr"/>
            <a:r>
              <a:rPr lang="pl-PL" sz="4800" dirty="0"/>
              <a:t>Prezentację </a:t>
            </a:r>
            <a:r>
              <a:rPr lang="pl-PL" sz="4800" dirty="0" smtClean="0"/>
              <a:t>przygotowały:</a:t>
            </a:r>
            <a:br>
              <a:rPr lang="pl-PL" sz="4800" dirty="0" smtClean="0"/>
            </a:br>
            <a:r>
              <a:rPr lang="pl-PL" sz="4800" dirty="0" smtClean="0"/>
              <a:t/>
            </a:r>
            <a:br>
              <a:rPr lang="pl-PL" sz="4800" dirty="0" smtClean="0"/>
            </a:br>
            <a:r>
              <a:rPr lang="pl-PL" sz="3600" dirty="0" smtClean="0"/>
              <a:t>Jadwiga Podobińska</a:t>
            </a:r>
            <a:br>
              <a:rPr lang="pl-PL" sz="3600" dirty="0" smtClean="0"/>
            </a:br>
            <a:r>
              <a:rPr lang="pl-PL" sz="3600" dirty="0" smtClean="0"/>
              <a:t>Karina </a:t>
            </a:r>
            <a:r>
              <a:rPr lang="pl-PL" sz="3600" dirty="0" err="1" smtClean="0"/>
              <a:t>Płotkowska</a:t>
            </a:r>
            <a:r>
              <a:rPr lang="pl-PL" sz="3600" dirty="0" smtClean="0"/>
              <a:t/>
            </a:r>
            <a:br>
              <a:rPr lang="pl-PL" sz="3600" dirty="0" smtClean="0"/>
            </a:br>
            <a:r>
              <a:rPr lang="pl-PL" sz="3600" dirty="0" smtClean="0"/>
              <a:t>Barbara </a:t>
            </a:r>
            <a:r>
              <a:rPr lang="pl-PL" sz="3600" dirty="0" err="1" smtClean="0"/>
              <a:t>Jonek</a:t>
            </a:r>
            <a:r>
              <a:rPr lang="pl-PL" sz="3600" dirty="0"/>
              <a:t/>
            </a:r>
            <a:br>
              <a:rPr lang="pl-PL" sz="3600" dirty="0"/>
            </a:br>
            <a:r>
              <a:rPr lang="pl-PL" dirty="0"/>
              <a:t>	</a:t>
            </a:r>
            <a:br>
              <a:rPr lang="pl-PL" dirty="0"/>
            </a:br>
            <a:endParaRPr lang="pl-PL" dirty="0"/>
          </a:p>
        </p:txBody>
      </p:sp>
      <p:sp>
        <p:nvSpPr>
          <p:cNvPr id="5" name="Symbol zastępczy tekstu 4"/>
          <p:cNvSpPr>
            <a:spLocks noGrp="1"/>
          </p:cNvSpPr>
          <p:nvPr>
            <p:ph type="body" idx="4294967295"/>
          </p:nvPr>
        </p:nvSpPr>
        <p:spPr>
          <a:xfrm>
            <a:off x="1692275" y="4005064"/>
            <a:ext cx="71413" cy="45719"/>
          </a:xfrm>
        </p:spPr>
        <p:txBody>
          <a:bodyPr>
            <a:normAutofit fontScale="25000" lnSpcReduction="20000"/>
          </a:bodyPr>
          <a:lstStyle/>
          <a:p>
            <a:pPr marL="0" indent="0" algn="ctr">
              <a:buNone/>
            </a:pPr>
            <a:r>
              <a:rPr lang="pl-PL" dirty="0" smtClean="0"/>
              <a:t>     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80043693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Hol">
  <a:themeElements>
    <a:clrScheme name="Hol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Hol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Hol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1398</TotalTime>
  <Words>1277</Words>
  <Application>Microsoft Office PowerPoint</Application>
  <PresentationFormat>Pokaz na ekranie (4:3)</PresentationFormat>
  <Paragraphs>109</Paragraphs>
  <Slides>31</Slides>
  <Notes>1</Notes>
  <HiddenSlides>0</HiddenSlides>
  <MMClips>0</MMClips>
  <ScaleCrop>false</ScaleCrop>
  <HeadingPairs>
    <vt:vector size="6" baseType="variant">
      <vt:variant>
        <vt:lpstr>Używane czcionki</vt:lpstr>
      </vt:variant>
      <vt:variant>
        <vt:i4>6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31</vt:i4>
      </vt:variant>
    </vt:vector>
  </HeadingPairs>
  <TitlesOfParts>
    <vt:vector size="38" baseType="lpstr">
      <vt:lpstr>Calibri</vt:lpstr>
      <vt:lpstr>Lucida Sans Unicode</vt:lpstr>
      <vt:lpstr>Tahoma</vt:lpstr>
      <vt:lpstr>Verdana</vt:lpstr>
      <vt:lpstr>Wingdings 2</vt:lpstr>
      <vt:lpstr>Wingdings 3</vt:lpstr>
      <vt:lpstr>Hol</vt:lpstr>
      <vt:lpstr>Mobilność szkolnej kadry w ramach programu Erasmus+ „A NEW APPROACH TO SCIENCE – nowe podejście do nauki”. w programie Erasmus+ w ramach akcji KA1 Edukacja Szkolna  Szkoła Podstawowa nr 2 im. Jana Pawła II w Lublińcu  15.05.2021 –20.05.2021 Gran Canaria, Hiszpania </vt:lpstr>
      <vt:lpstr>Cele projektu…</vt:lpstr>
      <vt:lpstr> Nasza szkoła partnerska   IES Santa Maria de Guia </vt:lpstr>
      <vt:lpstr>IES Santa María de Guía  Liczba uczniów – ponad 1400,  liczba nauczycieli - 132</vt:lpstr>
      <vt:lpstr>Obserwowaliśmy stosowanie popularnej tutaj metody CLIL z racji jej skuteczności w nauce języków obcych, których umiejętność posługiwania się jest niezbędna ze względu na turystyczne walory regionu   </vt:lpstr>
      <vt:lpstr>Podziwialiśmy bogate wyposażenie sal lekcyjnych przygotowujących do zawodu…</vt:lpstr>
      <vt:lpstr>A także wyposażenie innych sal lekcyjnych …</vt:lpstr>
      <vt:lpstr>Spotkania śródlekcyjne             z nauczycielami …</vt:lpstr>
      <vt:lpstr>Dzieliliśmy się doświadczeniami – job shadowing</vt:lpstr>
      <vt:lpstr>Widzieliśmy efekty stosowanych metod …</vt:lpstr>
      <vt:lpstr>Szkoła w czasie pandemii …</vt:lpstr>
      <vt:lpstr>Charakterystyka systemu szkolnictwa w Hiszpanii</vt:lpstr>
      <vt:lpstr>Charakterystyka systemu szkolnictwa - cd</vt:lpstr>
      <vt:lpstr>System edukacji - cd</vt:lpstr>
      <vt:lpstr>System edukacji - cd </vt:lpstr>
      <vt:lpstr>System edukacji – cd  </vt:lpstr>
      <vt:lpstr>IES Santa María de Guía</vt:lpstr>
      <vt:lpstr>Gran Canaria …  Co nas jeszcze urzekło?</vt:lpstr>
      <vt:lpstr>Stolica Gran Canarii - Las Palmas</vt:lpstr>
      <vt:lpstr>Wąskie uliczki  i port w Puerto de Mogán</vt:lpstr>
      <vt:lpstr>Góry, wydmy, wąwozy i wulkany …</vt:lpstr>
      <vt:lpstr>Korzyści z udziału w programie</vt:lpstr>
      <vt:lpstr>Korzyści z udziału w programie</vt:lpstr>
      <vt:lpstr>Korzyści z udziału w programie</vt:lpstr>
      <vt:lpstr>Korzyści z udziału w programie</vt:lpstr>
      <vt:lpstr>Korzyści z udziału w programie</vt:lpstr>
      <vt:lpstr>Korzyści z udziału w programie</vt:lpstr>
      <vt:lpstr>Korzyści z udziału w programie</vt:lpstr>
      <vt:lpstr>Korzyści z udziału w programie</vt:lpstr>
      <vt:lpstr>Koordynatorki projektu Joanna Brodowy i Bożena Włodarczyk </vt:lpstr>
      <vt:lpstr>Prezentację przygotowały:  Jadwiga Podobińska Karina Płotkowska Barbara Jonek 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Mobilność szkolnej kadry w ramach programu Erasmus+ 15.05.2021-20.05.2021 Gran Canaria</dc:title>
  <dc:creator>Lenovo</dc:creator>
  <cp:lastModifiedBy>Bożena</cp:lastModifiedBy>
  <cp:revision>74</cp:revision>
  <dcterms:created xsi:type="dcterms:W3CDTF">2021-06-07T19:03:13Z</dcterms:created>
  <dcterms:modified xsi:type="dcterms:W3CDTF">2021-07-05T18:02:21Z</dcterms:modified>
</cp:coreProperties>
</file>