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0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zentacja_programu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79484"/>
              </p:ext>
            </p:extLst>
          </p:nvPr>
        </p:nvGraphicFramePr>
        <p:xfrm>
          <a:off x="0" y="0"/>
          <a:ext cx="14531975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rezentacja" r:id="rId3" imgW="4616139" imgH="2595398" progId="PowerPoint.Show.12">
                  <p:embed/>
                </p:oleObj>
              </mc:Choice>
              <mc:Fallback>
                <p:oleObj name="Prezentacja" r:id="rId3" imgW="4616139" imgH="259539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4531975" cy="822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994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63453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792" y="515660"/>
            <a:ext cx="7831217" cy="380595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42792" y="4602837"/>
            <a:ext cx="5924550" cy="586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Podsumowanie i wnioski</a:t>
            </a:r>
            <a:endParaRPr lang="en-US" sz="3650" dirty="0"/>
          </a:p>
        </p:txBody>
      </p:sp>
      <p:sp>
        <p:nvSpPr>
          <p:cNvPr id="5" name="Shape 1"/>
          <p:cNvSpPr/>
          <p:nvPr/>
        </p:nvSpPr>
        <p:spPr>
          <a:xfrm>
            <a:off x="6142792" y="5470088"/>
            <a:ext cx="3821906" cy="1380649"/>
          </a:xfrm>
          <a:prstGeom prst="roundRect">
            <a:avLst>
              <a:gd name="adj" fmla="val 2038"/>
            </a:avLst>
          </a:prstGeom>
          <a:solidFill>
            <a:srgbClr val="5F5153"/>
          </a:solidFill>
          <a:ln/>
        </p:spPr>
      </p:sp>
      <p:sp>
        <p:nvSpPr>
          <p:cNvPr id="6" name="Text 2"/>
          <p:cNvSpPr/>
          <p:nvPr/>
        </p:nvSpPr>
        <p:spPr>
          <a:xfrm>
            <a:off x="6330315" y="5657612"/>
            <a:ext cx="2567226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Kluczowe obserwacje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330315" y="6063139"/>
            <a:ext cx="3446859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Hiszpański system edukacji jest nowoczesny i dostępny.</a:t>
            </a:r>
            <a:endParaRPr lang="en-US" sz="1450" dirty="0"/>
          </a:p>
        </p:txBody>
      </p:sp>
      <p:sp>
        <p:nvSpPr>
          <p:cNvPr id="8" name="Shape 4"/>
          <p:cNvSpPr/>
          <p:nvPr/>
        </p:nvSpPr>
        <p:spPr>
          <a:xfrm>
            <a:off x="10152221" y="5470088"/>
            <a:ext cx="3821906" cy="1380649"/>
          </a:xfrm>
          <a:prstGeom prst="roundRect">
            <a:avLst>
              <a:gd name="adj" fmla="val 2038"/>
            </a:avLst>
          </a:prstGeom>
          <a:solidFill>
            <a:srgbClr val="5F5153"/>
          </a:solidFill>
          <a:ln/>
        </p:spPr>
      </p:sp>
      <p:sp>
        <p:nvSpPr>
          <p:cNvPr id="9" name="Text 5"/>
          <p:cNvSpPr/>
          <p:nvPr/>
        </p:nvSpPr>
        <p:spPr>
          <a:xfrm>
            <a:off x="10339745" y="5657612"/>
            <a:ext cx="2423160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Korzyści mobilności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10339745" y="6063139"/>
            <a:ext cx="3446859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Wzbogacenie wiedzy i kompetencji nauczycieli.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6142792" y="7038261"/>
            <a:ext cx="7831217" cy="1080611"/>
          </a:xfrm>
          <a:prstGeom prst="roundRect">
            <a:avLst>
              <a:gd name="adj" fmla="val 2603"/>
            </a:avLst>
          </a:prstGeom>
          <a:solidFill>
            <a:srgbClr val="5F5153"/>
          </a:solidFill>
          <a:ln/>
        </p:spPr>
      </p:sp>
      <p:sp>
        <p:nvSpPr>
          <p:cNvPr id="12" name="Text 8"/>
          <p:cNvSpPr/>
          <p:nvPr/>
        </p:nvSpPr>
        <p:spPr>
          <a:xfrm>
            <a:off x="6330315" y="7225784"/>
            <a:ext cx="2344222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Rekomendacje</a:t>
            </a:r>
            <a:endParaRPr lang="en-US" sz="1800" dirty="0"/>
          </a:p>
        </p:txBody>
      </p:sp>
      <p:sp>
        <p:nvSpPr>
          <p:cNvPr id="13" name="Text 9"/>
          <p:cNvSpPr/>
          <p:nvPr/>
        </p:nvSpPr>
        <p:spPr>
          <a:xfrm>
            <a:off x="6330315" y="7631311"/>
            <a:ext cx="745617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Aktywne uczestnictwo w programie Erasmus +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Zwiedzanie Wyspy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396835" y="94952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Piękne Plaże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396835" y="1240036"/>
            <a:ext cx="442864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Był czas na odpoczynek i  zwiedzanie wyspy</a:t>
            </a:r>
            <a:endParaRPr lang="en-US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1549003"/>
            <a:ext cx="1783080" cy="86641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5" y="2542937"/>
            <a:ext cx="3439239" cy="25815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6836" y="6245900"/>
            <a:ext cx="13851732" cy="1602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endParaRPr lang="pl-PL" dirty="0">
              <a:sym typeface="Candara"/>
            </a:endParaRPr>
          </a:p>
          <a:p>
            <a:pPr>
              <a:lnSpc>
                <a:spcPts val="1400"/>
              </a:lnSpc>
            </a:pPr>
            <a:endParaRPr lang="pl-PL" dirty="0" smtClean="0">
              <a:solidFill>
                <a:srgbClr val="FFFF00"/>
              </a:solidFill>
              <a:sym typeface="Candara"/>
            </a:endParaRPr>
          </a:p>
          <a:p>
            <a:pPr>
              <a:lnSpc>
                <a:spcPts val="1400"/>
              </a:lnSpc>
            </a:pPr>
            <a:endParaRPr lang="pl-PL" dirty="0" smtClean="0">
              <a:solidFill>
                <a:srgbClr val="FFFF00"/>
              </a:solidFill>
              <a:sym typeface="Candara"/>
            </a:endParaRPr>
          </a:p>
          <a:p>
            <a:pPr>
              <a:lnSpc>
                <a:spcPts val="1400"/>
              </a:lnSpc>
            </a:pPr>
            <a:endParaRPr lang="pl-PL" dirty="0">
              <a:solidFill>
                <a:srgbClr val="FFFF00"/>
              </a:solidFill>
              <a:sym typeface="Candara"/>
            </a:endParaRPr>
          </a:p>
          <a:p>
            <a:pPr>
              <a:lnSpc>
                <a:spcPts val="1400"/>
              </a:lnSpc>
            </a:pPr>
            <a:endParaRPr lang="pl-PL" dirty="0">
              <a:solidFill>
                <a:srgbClr val="FFFF00"/>
              </a:solidFill>
              <a:sym typeface="Candara"/>
            </a:endParaRPr>
          </a:p>
          <a:p>
            <a:pPr algn="ctr">
              <a:lnSpc>
                <a:spcPts val="1400"/>
              </a:lnSpc>
            </a:pPr>
            <a:r>
              <a:rPr lang="pl-PL" dirty="0">
                <a:solidFill>
                  <a:srgbClr val="FFFF00"/>
                </a:solidFill>
                <a:sym typeface="Candara"/>
              </a:rPr>
              <a:t>Sfinansowane ze środków UE. </a:t>
            </a:r>
          </a:p>
          <a:p>
            <a:pPr algn="ctr">
              <a:lnSpc>
                <a:spcPts val="1400"/>
              </a:lnSpc>
            </a:pPr>
            <a:endParaRPr lang="pl-PL" dirty="0" smtClean="0">
              <a:solidFill>
                <a:srgbClr val="FFFF00"/>
              </a:solidFill>
              <a:sym typeface="Candara"/>
            </a:endParaRPr>
          </a:p>
          <a:p>
            <a:pPr algn="ctr">
              <a:lnSpc>
                <a:spcPts val="1400"/>
              </a:lnSpc>
            </a:pPr>
            <a:r>
              <a:rPr lang="pl-PL" dirty="0" smtClean="0">
                <a:solidFill>
                  <a:srgbClr val="FFFF00"/>
                </a:solidFill>
                <a:sym typeface="Candara"/>
              </a:rPr>
              <a:t>Wyrażone </a:t>
            </a:r>
            <a:r>
              <a:rPr lang="pl-PL" dirty="0">
                <a:solidFill>
                  <a:srgbClr val="FFFF00"/>
                </a:solidFill>
                <a:sym typeface="Candara"/>
              </a:rPr>
              <a:t>poglądy i opinie są jedynie </a:t>
            </a:r>
            <a:r>
              <a:rPr lang="pl-PL" dirty="0" smtClean="0">
                <a:solidFill>
                  <a:srgbClr val="FFFF00"/>
                </a:solidFill>
                <a:sym typeface="Candara"/>
              </a:rPr>
              <a:t>opiniami </a:t>
            </a:r>
            <a:r>
              <a:rPr lang="pl-PL" dirty="0">
                <a:solidFill>
                  <a:srgbClr val="FFFF00"/>
                </a:solidFill>
                <a:sym typeface="Candara"/>
              </a:rPr>
              <a:t>autora lub autorów i </a:t>
            </a:r>
            <a:r>
              <a:rPr lang="pl-PL" dirty="0" smtClean="0">
                <a:solidFill>
                  <a:srgbClr val="FFFF00"/>
                </a:solidFill>
                <a:sym typeface="Candara"/>
              </a:rPr>
              <a:t>niekoniecznie </a:t>
            </a:r>
            <a:r>
              <a:rPr lang="pl-PL" dirty="0">
                <a:solidFill>
                  <a:srgbClr val="FFFF00"/>
                </a:solidFill>
                <a:sym typeface="Candara"/>
              </a:rPr>
              <a:t>odzwierciedlają poglądy i opinie </a:t>
            </a:r>
          </a:p>
          <a:p>
            <a:pPr algn="ctr">
              <a:lnSpc>
                <a:spcPts val="1400"/>
              </a:lnSpc>
            </a:pPr>
            <a:r>
              <a:rPr lang="pl-PL" dirty="0">
                <a:solidFill>
                  <a:srgbClr val="FFFF00"/>
                </a:solidFill>
                <a:sym typeface="Candara"/>
              </a:rPr>
              <a:t>Unii Europejskiej. Unia Europejska ani podmiot udzielający dotacji nie ponoszą za nie odpowiedzialności.</a:t>
            </a:r>
          </a:p>
        </p:txBody>
      </p:sp>
      <p:sp>
        <p:nvSpPr>
          <p:cNvPr id="8" name="Text 4"/>
          <p:cNvSpPr/>
          <p:nvPr/>
        </p:nvSpPr>
        <p:spPr>
          <a:xfrm>
            <a:off x="5109805" y="94952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Górskie</a:t>
            </a:r>
            <a:r>
              <a:rPr lang="en-US" sz="20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pl-PL" sz="20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w</a:t>
            </a:r>
            <a:r>
              <a:rPr lang="en-US" sz="20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ędrówki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805" y="1254204"/>
            <a:ext cx="3439835" cy="258151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805" y="3963233"/>
            <a:ext cx="1937385" cy="217693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21347" y="94952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Kultura </a:t>
            </a:r>
            <a:r>
              <a:rPr lang="en-US" sz="20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20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pl-PL" sz="20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</a:t>
            </a:r>
            <a:r>
              <a:rPr lang="en-US" sz="20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istoria</a:t>
            </a:r>
            <a:endParaRPr lang="en-US" sz="20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1347" y="1254204"/>
            <a:ext cx="4427220" cy="2493050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416" y="4188426"/>
            <a:ext cx="1936075" cy="2430661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0337" y="4394478"/>
            <a:ext cx="1937385" cy="25813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264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System edukacji w Hiszpanii - struktura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109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Etapy edukacji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292084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Przedszkole: 0-6 lat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73428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Szkoła podstawowa: 6-12 lat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17648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Szkoła średnia: 12-16 lat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561867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Szkoła średnia: 16-18 lat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06087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Edukacja wyższa: od 18 lat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342721" y="37109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Charakterystyka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342721" y="4292084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System jest podzielony na poziomy odpowiednie dla wieku. Każdy etap ma jasno określone cele i zadania dydaktyczne.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500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Charakterystyka systemu edukacji w Hiszpanii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5827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5" name="Text 2"/>
          <p:cNvSpPr/>
          <p:nvPr/>
        </p:nvSpPr>
        <p:spPr>
          <a:xfrm>
            <a:off x="878860" y="562522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660588"/>
            <a:ext cx="29963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Dostępność edukacji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6151007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Edukacja od przedszkola do szkoły średniej jest bezpłatna.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35893" y="55827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9" name="Text 6"/>
          <p:cNvSpPr/>
          <p:nvPr/>
        </p:nvSpPr>
        <p:spPr>
          <a:xfrm>
            <a:off x="5320963" y="562522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973008" y="56605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Obowiązek szkolny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73008" y="6151007"/>
            <a:ext cx="34214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Trwa od 6 do 16 roku życia.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77995" y="55827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13" name="Text 10"/>
          <p:cNvSpPr/>
          <p:nvPr/>
        </p:nvSpPr>
        <p:spPr>
          <a:xfrm>
            <a:off x="9763065" y="562522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415111" y="56605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Zarządzanie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15111" y="6151007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Poziom centralny i wspólnoty autonomiczne nadzorują edukację.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360902"/>
            <a:ext cx="13025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Specyfika edukacji na Wyspach Kanaryjskich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40984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5487710"/>
            <a:ext cx="47952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Różnorodne programy nauczania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5978128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Program nauczania różni się regionalnie, uwzględniając lokalną kulturę.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57003" y="540984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8" name="Text 5"/>
          <p:cNvSpPr/>
          <p:nvPr/>
        </p:nvSpPr>
        <p:spPr>
          <a:xfrm>
            <a:off x="8194119" y="5487710"/>
            <a:ext cx="44512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Rozwój edukacji przedszkolnej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194119" y="5978128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Znaczący wzrost inwestycji i jakości opieki nad najmłodszymi.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2541" y="595193"/>
            <a:ext cx="8031718" cy="993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Metody nauczania i podejście pedagogiczne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042541" y="1985605"/>
            <a:ext cx="2265402" cy="248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Holistyczne nauczanie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042541" y="2392799"/>
            <a:ext cx="3822025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Całościowe podejście integrujące różne umiejętności uczniów.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042541" y="3044428"/>
            <a:ext cx="3822025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Indywidualizacja dostosowania programów pod potrzeby dzieci.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10259854" y="1985605"/>
            <a:ext cx="3117413" cy="248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Kreatywność i wielojęzyczność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259854" y="2392799"/>
            <a:ext cx="3822025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Stymulowanie samodzielnego myślenia i kreatywności.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10259854" y="3044428"/>
            <a:ext cx="3822025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Nauczanie w języku hiszpańskim i regionalnym.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10259854" y="3441740"/>
            <a:ext cx="3822025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Projekty realizowane w języku angielskim</a:t>
            </a:r>
            <a:endParaRPr lang="en-US" sz="12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541" y="4017764"/>
            <a:ext cx="7441763" cy="36166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129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3540" y="3097054"/>
            <a:ext cx="11922562" cy="628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Program mobilności nauczycielskiej Erasmus+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40" y="4026694"/>
            <a:ext cx="1005126" cy="12062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10132" y="4227671"/>
            <a:ext cx="2929533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Wymiana doświadczeń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010132" y="4662368"/>
            <a:ext cx="119167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Budowanie wiedzy i metod dydaktycznych.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40" y="5232916"/>
            <a:ext cx="1005126" cy="12062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10132" y="5433893"/>
            <a:ext cx="2512933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Korzyści dla szkół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010132" y="5868591"/>
            <a:ext cx="119167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Wzrost jakości kształcenia dzięki nowym praktykom.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40" y="6439138"/>
            <a:ext cx="1005126" cy="12062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10132" y="6640116"/>
            <a:ext cx="2512933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Sieć kontaktów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010132" y="7074813"/>
            <a:ext cx="119167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Integracja z nauczycielami z całej Europy.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4741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828" y="567928"/>
            <a:ext cx="7698343" cy="1290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Doświadczenia z lekcji na Gran Canarii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28" y="2168604"/>
            <a:ext cx="516374" cy="51637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2828" y="2891433"/>
            <a:ext cx="2393990" cy="645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Nowoczesne technologie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22828" y="3660815"/>
            <a:ext cx="2393990" cy="132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Aktywne wykorzystywanie narzędzi cyfrowych na lekcjach.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946" y="2168604"/>
            <a:ext cx="516374" cy="51637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374946" y="2891433"/>
            <a:ext cx="2393990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Praca zespołowa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3374946" y="3338036"/>
            <a:ext cx="2393990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Metody aktywizujące uczniów i współpracę.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063" y="2168604"/>
            <a:ext cx="516374" cy="51637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27063" y="2891433"/>
            <a:ext cx="2393990" cy="645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Integracja kulturowa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6027063" y="3660815"/>
            <a:ext cx="2393990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Wsparcie uczniów z różnych środowisk.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28" y="5447467"/>
            <a:ext cx="4581406" cy="222646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5727" y="5798582"/>
            <a:ext cx="2031087" cy="15241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64144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Inspiracje do wdrożenia w polskich szkołach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396835" y="836176"/>
            <a:ext cx="85011" cy="676037"/>
          </a:xfrm>
          <a:prstGeom prst="roundRect">
            <a:avLst>
              <a:gd name="adj" fmla="val 20012"/>
            </a:avLst>
          </a:prstGeom>
          <a:solidFill>
            <a:srgbClr val="5F5153"/>
          </a:solidFill>
          <a:ln/>
        </p:spPr>
      </p:sp>
      <p:sp>
        <p:nvSpPr>
          <p:cNvPr id="4" name="Text 2"/>
          <p:cNvSpPr/>
          <p:nvPr/>
        </p:nvSpPr>
        <p:spPr>
          <a:xfrm>
            <a:off x="651867" y="836176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Metody nauczania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651867" y="1081326"/>
            <a:ext cx="13581698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Adaptacja skutecznych hiszpańskich praktyk edukacyjnych, które wspierają holistyczne kształcenie uczniów oraz indywidualizację podejścia do każdego dziecka.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651867" y="1330762"/>
            <a:ext cx="13581698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Wprowadzenie aktywizujących technik dydaktycznych zwiększających zaangażowanie i motywację uczniów.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566857" y="1625560"/>
            <a:ext cx="85011" cy="676037"/>
          </a:xfrm>
          <a:prstGeom prst="roundRect">
            <a:avLst>
              <a:gd name="adj" fmla="val 20012"/>
            </a:avLst>
          </a:prstGeom>
          <a:solidFill>
            <a:srgbClr val="5F5153"/>
          </a:solidFill>
          <a:ln/>
        </p:spPr>
      </p:sp>
      <p:sp>
        <p:nvSpPr>
          <p:cNvPr id="8" name="Text 6"/>
          <p:cNvSpPr/>
          <p:nvPr/>
        </p:nvSpPr>
        <p:spPr>
          <a:xfrm>
            <a:off x="821888" y="1625560"/>
            <a:ext cx="1710333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Organizacja przestrzeni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821888" y="1870710"/>
            <a:ext cx="1341167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Nowe pomysły na układ klas, które sprzyjają współpracy i kreatywności, w tym elastyczne meble i strefy do pracy zespołowej.</a:t>
            </a:r>
            <a:endParaRPr lang="en-US" sz="850" dirty="0"/>
          </a:p>
        </p:txBody>
      </p:sp>
      <p:sp>
        <p:nvSpPr>
          <p:cNvPr id="10" name="Text 8"/>
          <p:cNvSpPr/>
          <p:nvPr/>
        </p:nvSpPr>
        <p:spPr>
          <a:xfrm>
            <a:off x="821888" y="2120146"/>
            <a:ext cx="1341167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Stworzenie komfortowych i inspirujących warunków do nauki, uwzględniających różne style uczenia się.</a:t>
            </a:r>
            <a:endParaRPr lang="en-US" sz="850" dirty="0"/>
          </a:p>
        </p:txBody>
      </p:sp>
      <p:sp>
        <p:nvSpPr>
          <p:cNvPr id="11" name="Shape 9"/>
          <p:cNvSpPr/>
          <p:nvPr/>
        </p:nvSpPr>
        <p:spPr>
          <a:xfrm>
            <a:off x="736997" y="2414945"/>
            <a:ext cx="85011" cy="676037"/>
          </a:xfrm>
          <a:prstGeom prst="roundRect">
            <a:avLst>
              <a:gd name="adj" fmla="val 20012"/>
            </a:avLst>
          </a:prstGeom>
          <a:solidFill>
            <a:srgbClr val="5F5153"/>
          </a:solidFill>
          <a:ln/>
        </p:spPr>
      </p:sp>
      <p:sp>
        <p:nvSpPr>
          <p:cNvPr id="12" name="Text 10"/>
          <p:cNvSpPr/>
          <p:nvPr/>
        </p:nvSpPr>
        <p:spPr>
          <a:xfrm>
            <a:off x="992029" y="2414945"/>
            <a:ext cx="1909882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Projekty międzykulturowe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992029" y="2660094"/>
            <a:ext cx="1324153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Wzbogacenie programu nauczania o działania europejskie, które promują otwartość i zrozumienie różnorodności kulturowej.</a:t>
            </a:r>
            <a:endParaRPr lang="en-US" sz="850" dirty="0"/>
          </a:p>
        </p:txBody>
      </p:sp>
      <p:sp>
        <p:nvSpPr>
          <p:cNvPr id="14" name="Text 12"/>
          <p:cNvSpPr/>
          <p:nvPr/>
        </p:nvSpPr>
        <p:spPr>
          <a:xfrm>
            <a:off x="992029" y="2909530"/>
            <a:ext cx="1324153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Rozwijanie kompetencji społecznych i językowych poprzez współpracę i wymiany z uczniami z różnych krajów.</a:t>
            </a:r>
            <a:endParaRPr lang="en-US" sz="8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3459361"/>
            <a:ext cx="7909084" cy="5936694"/>
          </a:xfrm>
          <a:prstGeom prst="rect">
            <a:avLst/>
          </a:prstGeom>
        </p:spPr>
      </p:pic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5" y="9523571"/>
            <a:ext cx="2576989" cy="2760583"/>
          </a:xfrm>
          <a:prstGeom prst="rect">
            <a:avLst/>
          </a:prstGeom>
        </p:spPr>
      </p:pic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240" y="3459361"/>
            <a:ext cx="2318623" cy="39308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378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Współpraca międzynarodowa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29553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5" name="Text 2"/>
          <p:cNvSpPr/>
          <p:nvPr/>
        </p:nvSpPr>
        <p:spPr>
          <a:xfrm>
            <a:off x="6365260" y="33380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373398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Nawiązanie kontaktów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218146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Stała komunikacja z nauczycielami na Gran Canarii.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200203" y="329553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9" name="Text 6"/>
          <p:cNvSpPr/>
          <p:nvPr/>
        </p:nvSpPr>
        <p:spPr>
          <a:xfrm>
            <a:off x="10285274" y="33380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37319" y="3373398"/>
            <a:ext cx="28777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Projekty przyszłości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37319" y="3863816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Wspólne inicjatywy edukacyjne i wyjazdy wymienne.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76048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13" name="Text 10"/>
          <p:cNvSpPr/>
          <p:nvPr/>
        </p:nvSpPr>
        <p:spPr>
          <a:xfrm>
            <a:off x="6365260" y="580298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8383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Platforma wymiany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32876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Udostępnianie materiałów i zasobów dydaktycznych online.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457</Words>
  <Application>Microsoft Office PowerPoint</Application>
  <PresentationFormat>Niestandardowy</PresentationFormat>
  <Paragraphs>97</Paragraphs>
  <Slides>11</Slides>
  <Notes>10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Arial</vt:lpstr>
      <vt:lpstr>Calibri</vt:lpstr>
      <vt:lpstr>Candara</vt:lpstr>
      <vt:lpstr>Noto Serif HK</vt:lpstr>
      <vt:lpstr>Noto Serif HK Bold</vt:lpstr>
      <vt:lpstr>Office Theme</vt:lpstr>
      <vt:lpstr>Prezentacja programu Microsoft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Uczeń</cp:lastModifiedBy>
  <cp:revision>6</cp:revision>
  <dcterms:created xsi:type="dcterms:W3CDTF">2025-05-18T10:09:29Z</dcterms:created>
  <dcterms:modified xsi:type="dcterms:W3CDTF">2025-05-22T12:04:11Z</dcterms:modified>
</cp:coreProperties>
</file>