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8" r:id="rId13"/>
    <p:sldId id="269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91D08-5324-4DAE-8D0A-2B9383D2AE84}" type="datetimeFigureOut">
              <a:rPr lang="pl-PL" smtClean="0"/>
              <a:t>30.05.2025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22171-133E-4652-B738-831D20A418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786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0585B-0373-419E-AD3D-3D7343FD9AD1}" type="datetimeFigureOut">
              <a:rPr lang="pl-PL" smtClean="0"/>
              <a:pPr/>
              <a:t>30.05.2025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A037D-3799-467B-9479-EDEF22DB3AF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Naklejka MADERA na Walizkę Moto Auto Flag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1785926"/>
            <a:ext cx="3324225" cy="332422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924622"/>
          </a:xfrm>
        </p:spPr>
        <p:txBody>
          <a:bodyPr>
            <a:noAutofit/>
          </a:bodyPr>
          <a:lstStyle/>
          <a:p>
            <a:pPr algn="l"/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   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        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         </a:t>
            </a:r>
            <a:r>
              <a:rPr lang="pl-PL" sz="1400" b="1" dirty="0" smtClean="0">
                <a:latin typeface="Amasis MT Pro Black" panose="02040A04050005020304" pitchFamily="18" charset="-18"/>
              </a:rPr>
              <a:t>Dofinansowane </a:t>
            </a:r>
            <a:r>
              <a:rPr lang="pl-PL" sz="1400" b="1" dirty="0">
                <a:latin typeface="Amasis MT Pro Black" panose="02040A04050005020304" pitchFamily="18" charset="-18"/>
              </a:rPr>
              <a:t>przez </a:t>
            </a:r>
            <a:br>
              <a:rPr lang="pl-PL" sz="1400" b="1" dirty="0">
                <a:latin typeface="Amasis MT Pro Black" panose="02040A04050005020304" pitchFamily="18" charset="-18"/>
              </a:rPr>
            </a:br>
            <a:r>
              <a:rPr lang="pl-PL" sz="1400" b="1" dirty="0" smtClean="0">
                <a:latin typeface="Amasis MT Pro Black" panose="02040A04050005020304" pitchFamily="18" charset="-18"/>
              </a:rPr>
              <a:t>Unię        </a:t>
            </a:r>
            <a:r>
              <a:rPr lang="pl-PL" sz="1400" b="1" dirty="0">
                <a:latin typeface="Amasis MT Pro Black" panose="02040A04050005020304" pitchFamily="18" charset="-18"/>
              </a:rPr>
              <a:t>Europejską</a:t>
            </a:r>
            <a:r>
              <a:rPr lang="pl-PL" sz="1400" b="1" dirty="0"/>
              <a:t/>
            </a:r>
            <a:br>
              <a:rPr lang="pl-PL" sz="1400" b="1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>        </a:t>
            </a:r>
            <a:r>
              <a:rPr lang="pl-PL" sz="3200" dirty="0" smtClean="0"/>
              <a:t>K</a:t>
            </a:r>
            <a:r>
              <a:rPr lang="pl-PL" sz="2800" b="1" dirty="0" smtClean="0"/>
              <a:t>urs </a:t>
            </a:r>
            <a:r>
              <a:rPr lang="pl-PL" sz="2800" b="1" dirty="0"/>
              <a:t>metodyczny dla kadry zorganizowany przez </a:t>
            </a:r>
            <a:r>
              <a:rPr lang="pl-PL" sz="2800" b="1" dirty="0" smtClean="0"/>
              <a:t>     </a:t>
            </a:r>
            <a:br>
              <a:rPr lang="pl-PL" sz="2800" b="1" dirty="0" smtClean="0"/>
            </a:br>
            <a:r>
              <a:rPr lang="pl-PL" sz="2800" b="1" dirty="0"/>
              <a:t> </a:t>
            </a:r>
            <a:r>
              <a:rPr lang="pl-PL" sz="2800" b="1" dirty="0" smtClean="0"/>
              <a:t>               PEDAGOGICAL </a:t>
            </a:r>
            <a:r>
              <a:rPr lang="pl-PL" sz="2800" b="1" dirty="0"/>
              <a:t>INNOVATION CENTRE</a:t>
            </a:r>
            <a:br>
              <a:rPr lang="pl-PL" sz="2800" b="1" dirty="0"/>
            </a:br>
            <a:r>
              <a:rPr lang="pl-PL" sz="2800" b="1" dirty="0" smtClean="0"/>
              <a:t>                        w </a:t>
            </a:r>
            <a:r>
              <a:rPr lang="pl-PL" sz="2800" b="1" dirty="0"/>
              <a:t>FUNCHAL na MADERZE 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8865" y="4149080"/>
            <a:ext cx="7933575" cy="2160240"/>
          </a:xfrm>
        </p:spPr>
        <p:txBody>
          <a:bodyPr>
            <a:normAutofit fontScale="55000" lnSpcReduction="20000"/>
          </a:bodyPr>
          <a:lstStyle/>
          <a:p>
            <a:endParaRPr lang="pl-PL" sz="5100" b="1" dirty="0" smtClean="0">
              <a:solidFill>
                <a:schemeClr val="tx1"/>
              </a:solidFill>
            </a:endParaRPr>
          </a:p>
          <a:p>
            <a:r>
              <a:rPr lang="pl-PL" sz="5100" b="1" dirty="0" smtClean="0">
                <a:solidFill>
                  <a:schemeClr val="tx1"/>
                </a:solidFill>
              </a:rPr>
              <a:t>Madera 01.03-08.03.2025r</a:t>
            </a:r>
            <a:r>
              <a:rPr lang="pl-PL" sz="51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2000"/>
              </a:lnSpc>
              <a:spcAft>
                <a:spcPts val="450"/>
              </a:spcAft>
            </a:pPr>
            <a:endParaRPr lang="pl-PL" sz="3000" dirty="0" smtClean="0">
              <a:solidFill>
                <a:schemeClr val="tx1"/>
              </a:solidFill>
              <a:latin typeface="Amasis MT Pro Black" panose="02040A04050005020304" pitchFamily="18" charset="-18"/>
            </a:endParaRPr>
          </a:p>
          <a:p>
            <a:pPr>
              <a:lnSpc>
                <a:spcPct val="102000"/>
              </a:lnSpc>
              <a:spcAft>
                <a:spcPts val="450"/>
              </a:spcAft>
            </a:pPr>
            <a:r>
              <a:rPr lang="pl-PL" sz="3000" dirty="0" smtClean="0">
                <a:solidFill>
                  <a:schemeClr val="tx1"/>
                </a:solidFill>
                <a:latin typeface="Amasis MT Pro Black" panose="02040A04050005020304" pitchFamily="18" charset="-18"/>
              </a:rPr>
              <a:t>Sfinansowane </a:t>
            </a:r>
            <a:r>
              <a:rPr lang="pl-PL" sz="3000" dirty="0">
                <a:solidFill>
                  <a:schemeClr val="tx1"/>
                </a:solidFill>
                <a:latin typeface="Amasis MT Pro Black" panose="02040A04050005020304" pitchFamily="18" charset="-18"/>
              </a:rPr>
              <a:t>ze środków UE. Wyrażone poglądy i opinie są jedynie opiniami autora lub autorów i niekoniecznie odzwierciedlają poglądy i opinie Unii Europejskiej. Unia Europejska ani podmiot udzielający dotacji nie ponoszą za nie odpowiedzialności.</a:t>
            </a:r>
          </a:p>
          <a:p>
            <a:pPr>
              <a:lnSpc>
                <a:spcPct val="102000"/>
              </a:lnSpc>
              <a:spcAft>
                <a:spcPts val="450"/>
              </a:spcAft>
            </a:pPr>
            <a:endParaRPr lang="pl-PL" sz="3000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23908" name="Picture 4" descr="https://flaga.sklep.pl/environment/cache/images/0_0_productGfx_692/portugal-flag-waving-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67" y="2259511"/>
            <a:ext cx="2987824" cy="1992879"/>
          </a:xfrm>
          <a:prstGeom prst="rect">
            <a:avLst/>
          </a:prstGeom>
          <a:noFill/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9927D8CA-5AE9-EACF-AB7B-5B4809AC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65" y="476672"/>
            <a:ext cx="772735" cy="49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800" dirty="0" smtClean="0"/>
              <a:t>Wyspa Madera, będąca wyspą wulkaniczną, oferuje zapierające dech w piersiach bogactwo przyrodnicze, głównie roślinności,  malownicze punkty widokowe i góry, które tworzą niepowtarzalne otoczenie.</a:t>
            </a:r>
            <a:br>
              <a:rPr lang="pl-PL" sz="1800" dirty="0" smtClean="0"/>
            </a:br>
            <a:endParaRPr lang="pl-PL" sz="1800" dirty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000504"/>
            <a:ext cx="3399107" cy="255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038600" cy="230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6541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1800" dirty="0"/>
              <a:t>Lewady zwane </a:t>
            </a:r>
            <a:r>
              <a:rPr lang="pl-PL" sz="1800" dirty="0" err="1"/>
              <a:t>Levadas</a:t>
            </a:r>
            <a:r>
              <a:rPr lang="pl-PL" sz="1800" dirty="0"/>
              <a:t> (łac. </a:t>
            </a:r>
            <a:r>
              <a:rPr lang="pl-PL" sz="1800" dirty="0" err="1"/>
              <a:t>levar</a:t>
            </a:r>
            <a:r>
              <a:rPr lang="pl-PL" sz="1800" dirty="0"/>
              <a:t> – nieść) służą głównie do transportowania wody deszczowej z północy na południe </a:t>
            </a:r>
            <a:r>
              <a:rPr lang="pl-PL" sz="1800" dirty="0" smtClean="0"/>
              <a:t>wyspy.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Prastary Las </a:t>
            </a:r>
            <a:r>
              <a:rPr lang="pl-PL" sz="1800" dirty="0" err="1"/>
              <a:t>Fanal</a:t>
            </a:r>
            <a:r>
              <a:rPr lang="pl-PL" sz="1800" dirty="0"/>
              <a:t> </a:t>
            </a:r>
            <a:r>
              <a:rPr lang="pl-PL" sz="1800" dirty="0" smtClean="0"/>
              <a:t> </a:t>
            </a:r>
            <a:r>
              <a:rPr lang="pl-PL" sz="1800" dirty="0"/>
              <a:t>- Niezwykle urokliwe, magiczne i tajemnicze </a:t>
            </a:r>
            <a:r>
              <a:rPr lang="pl-PL" sz="1800" dirty="0" smtClean="0"/>
              <a:t>miejsce wpisane na listę</a:t>
            </a:r>
            <a:br>
              <a:rPr lang="pl-PL" sz="1800" dirty="0" smtClean="0"/>
            </a:br>
            <a:r>
              <a:rPr lang="pl-PL" sz="1800" dirty="0" smtClean="0"/>
              <a:t>Światowego Dziedzictwa Przyrody UNESCO</a:t>
            </a:r>
            <a:br>
              <a:rPr lang="pl-PL" sz="1800" dirty="0" smtClean="0"/>
            </a:br>
            <a:r>
              <a:rPr lang="pl-PL" sz="1800" dirty="0" smtClean="0"/>
              <a:t> Domki w </a:t>
            </a:r>
            <a:r>
              <a:rPr lang="pl-PL" sz="1800" dirty="0" err="1" smtClean="0"/>
              <a:t>Santanie</a:t>
            </a:r>
            <a:r>
              <a:rPr lang="pl-PL" sz="1800" dirty="0" smtClean="0"/>
              <a:t> na Maderze to charakterystyczne, trójkątne domki z drewna, pokryte strzechą, które są symbolem tej miejscowości oraz znakiem rozpoznawczym wyspy. 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  <p:pic>
        <p:nvPicPr>
          <p:cNvPr id="131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000372"/>
            <a:ext cx="2742952" cy="365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000240"/>
            <a:ext cx="2940974" cy="39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071678"/>
            <a:ext cx="276537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Podsumowanie kursu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l-PL" dirty="0" smtClean="0"/>
              <a:t>Udział w kursie metodycznym umożliwił </a:t>
            </a:r>
            <a:r>
              <a:rPr lang="pl-PL" dirty="0"/>
              <a:t>nam nie tylko zdobycie </a:t>
            </a:r>
            <a:r>
              <a:rPr lang="pl-PL" dirty="0" smtClean="0"/>
              <a:t>nowych  </a:t>
            </a:r>
            <a:r>
              <a:rPr lang="pl-PL" dirty="0"/>
              <a:t>umiejętności i wiedzy, ale także rozwinięcie </a:t>
            </a:r>
            <a:r>
              <a:rPr lang="pl-PL" dirty="0" smtClean="0"/>
              <a:t>kompetencji językowych, </a:t>
            </a:r>
            <a:r>
              <a:rPr lang="pl-PL" dirty="0"/>
              <a:t>społecznych </a:t>
            </a:r>
            <a:r>
              <a:rPr lang="pl-PL" dirty="0" smtClean="0"/>
              <a:t>                 i </a:t>
            </a:r>
            <a:r>
              <a:rPr lang="pl-PL" dirty="0"/>
              <a:t>kulturowych. </a:t>
            </a:r>
            <a:endParaRPr lang="pl-PL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pl-PL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dirty="0" smtClean="0"/>
              <a:t>Współpraca </a:t>
            </a:r>
            <a:r>
              <a:rPr lang="pl-PL" dirty="0"/>
              <a:t>z </a:t>
            </a:r>
            <a:r>
              <a:rPr lang="pl-PL" dirty="0" smtClean="0"/>
              <a:t>nauczycielami z innych krajów europejskich wzbogaciła </a:t>
            </a:r>
            <a:r>
              <a:rPr lang="pl-PL" dirty="0"/>
              <a:t>nas o doświadczenie edukacyjne </a:t>
            </a:r>
            <a:r>
              <a:rPr lang="pl-PL" dirty="0" smtClean="0"/>
              <a:t>i </a:t>
            </a:r>
            <a:r>
              <a:rPr lang="pl-PL" dirty="0"/>
              <a:t>otworzyła nam nowe perspektywy. </a:t>
            </a:r>
            <a:endParaRPr lang="pl-PL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pl-PL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dirty="0" smtClean="0"/>
              <a:t>Relacje </a:t>
            </a:r>
            <a:r>
              <a:rPr lang="pl-PL" dirty="0"/>
              <a:t>nawiązane </a:t>
            </a:r>
            <a:r>
              <a:rPr lang="pl-PL" dirty="0" smtClean="0"/>
              <a:t>podczas mobilności </a:t>
            </a:r>
            <a:r>
              <a:rPr lang="pl-PL" dirty="0"/>
              <a:t>są dowodem na to, jak ważne i wartościowe są </a:t>
            </a:r>
            <a:r>
              <a:rPr lang="pl-PL" dirty="0" smtClean="0"/>
              <a:t> </a:t>
            </a:r>
            <a:r>
              <a:rPr lang="pl-PL" dirty="0"/>
              <a:t>międzynarodowe projekty edukacyjne.</a:t>
            </a:r>
          </a:p>
          <a:p>
            <a:pPr marL="0" indent="0" algn="ctr">
              <a:buNone/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68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E8F7722-4A96-6E08-6642-C67F327B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539543" cy="34750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6A54F6-E4D8-281E-D18D-A2AC3454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859"/>
          </a:xfrm>
        </p:spPr>
        <p:txBody>
          <a:bodyPr/>
          <a:lstStyle/>
          <a:p>
            <a:pPr algn="l"/>
            <a:r>
              <a:rPr lang="pl-PL" sz="105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                            Dofinansowane przez</a:t>
            </a:r>
            <a:br>
              <a:rPr lang="pl-PL" sz="105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</a:br>
            <a:r>
              <a:rPr lang="pl-PL" sz="105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                                Unię Europejską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9E69363-A67D-46AB-9FB6-D06A5160E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/>
          </a:bodyPr>
          <a:lstStyle/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2000" dirty="0"/>
              <a:t>Efektownie  spędzony czas </a:t>
            </a:r>
            <a:br>
              <a:rPr lang="pl-PL" sz="2000" dirty="0"/>
            </a:br>
            <a:r>
              <a:rPr lang="pl-PL" sz="2000" dirty="0"/>
              <a:t>w przyjaznym towarzystwie minął szybko </a:t>
            </a:r>
            <a:r>
              <a:rPr lang="pl-PL" sz="2000" dirty="0" smtClean="0"/>
              <a:t>i </a:t>
            </a:r>
            <a:r>
              <a:rPr lang="pl-PL" sz="2000" dirty="0"/>
              <a:t>owocnie. </a:t>
            </a:r>
            <a:endParaRPr lang="pl-PL" sz="2000" dirty="0" smtClean="0"/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2000" dirty="0" smtClean="0"/>
              <a:t>Nadszedł </a:t>
            </a:r>
            <a:r>
              <a:rPr lang="pl-PL" sz="2000" dirty="0"/>
              <a:t>czas rozdania certyfikatów ukończenia kursu i pożegnań.</a:t>
            </a:r>
            <a:endParaRPr lang="pl-PL" sz="2000" kern="0" dirty="0" smtClean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 smtClean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 smtClean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>
              <a:cs typeface="Times New Roman" panose="02020603050405020304" pitchFamily="18" charset="0"/>
              <a:sym typeface="Candara"/>
            </a:endParaRPr>
          </a:p>
          <a:p>
            <a:pPr marL="85725" indent="0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0" dirty="0"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100" dirty="0" smtClean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100" dirty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100" dirty="0" smtClean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100" dirty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2000" kern="100" dirty="0" smtClean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1300" kern="100" dirty="0" smtClean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endParaRPr lang="pl-PL" sz="1300" kern="100" dirty="0"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85725" indent="0" algn="ctr" defTabSz="685800">
              <a:spcBef>
                <a:spcPts val="27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1300" kern="100" dirty="0" smtClean="0"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Sfinansowane </a:t>
            </a:r>
            <a:r>
              <a:rPr lang="pl-PL" sz="1300" kern="100" dirty="0"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ze środków UE. </a:t>
            </a:r>
            <a:r>
              <a:rPr lang="pl-PL" sz="1300" kern="100" dirty="0"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Wyrażone poglądy i opinie są jedynie opiniami autora lub autorów i niekoniecznie odzwierciedlają poglądy i opinie Unii Europejskiej. Unia Europejska ani podmiot udzielający dotacji nie ponoszą za nie odpowiedzialności.</a:t>
            </a:r>
          </a:p>
          <a:p>
            <a:endParaRPr lang="pl-PL" sz="130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5306268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56792"/>
            <a:ext cx="5506558" cy="41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0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67544" y="274638"/>
            <a:ext cx="8280920" cy="14986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b="1" dirty="0" smtClean="0"/>
              <a:t>Uczestnicy kursu metodycznego </a:t>
            </a:r>
            <a:br>
              <a:rPr lang="pl-PL" sz="3600" b="1" dirty="0" smtClean="0"/>
            </a:br>
            <a:r>
              <a:rPr lang="pl-PL" sz="3600" b="1" dirty="0" smtClean="0"/>
              <a:t>„Joga </a:t>
            </a:r>
            <a:r>
              <a:rPr lang="pl-PL" sz="3600" b="1" dirty="0"/>
              <a:t>dla dzieci - zrównoważony rozwój: </a:t>
            </a:r>
            <a:br>
              <a:rPr lang="pl-PL" sz="3600" b="1" dirty="0"/>
            </a:br>
            <a:r>
              <a:rPr lang="pl-PL" sz="3600" b="1" dirty="0"/>
              <a:t>połączenie ciała, umysłu i środowiska</a:t>
            </a:r>
            <a:r>
              <a:rPr lang="pl-PL" sz="3600" b="1" dirty="0" smtClean="0"/>
              <a:t>”</a:t>
            </a:r>
            <a:r>
              <a:rPr lang="pl-PL" b="1" dirty="0">
                <a:solidFill>
                  <a:schemeClr val="tx1">
                    <a:tint val="75000"/>
                  </a:schemeClr>
                </a:solidFill>
              </a:rPr>
              <a:t/>
            </a:r>
            <a:br>
              <a:rPr lang="pl-PL" b="1" dirty="0">
                <a:solidFill>
                  <a:schemeClr val="tx1">
                    <a:tint val="75000"/>
                  </a:schemeClr>
                </a:solidFill>
              </a:rPr>
            </a:b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60803" y="1916832"/>
            <a:ext cx="62223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498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pl-PL" b="1" dirty="0" smtClean="0"/>
              <a:t>Joga dla dzieci </a:t>
            </a:r>
            <a:br>
              <a:rPr lang="pl-PL" b="1" dirty="0" smtClean="0"/>
            </a:b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2143116"/>
            <a:ext cx="4038600" cy="4411675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pl-PL" dirty="0" smtClean="0"/>
              <a:t>     </a:t>
            </a:r>
            <a:r>
              <a:rPr lang="pl-PL" dirty="0"/>
              <a:t>Joga obejmuje znacznie więcej niż pozycje fizyczne (</a:t>
            </a:r>
            <a:r>
              <a:rPr lang="pl-PL" dirty="0" err="1"/>
              <a:t>asany</a:t>
            </a:r>
            <a:r>
              <a:rPr lang="pl-PL" dirty="0"/>
              <a:t>); sprzyja również głębokiemu połączeniu ze światem przyrody, podnosi świadomość na temat ochrony środowiska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promuje zrównoważone praktyki. </a:t>
            </a:r>
            <a:endParaRPr lang="pl-PL" dirty="0" smtClean="0"/>
          </a:p>
          <a:p>
            <a:pPr fontAlgn="base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  <a:endParaRPr lang="pl-PL" dirty="0"/>
          </a:p>
          <a:p>
            <a:endParaRPr lang="pl-PL" dirty="0"/>
          </a:p>
        </p:txBody>
      </p:sp>
      <p:pic>
        <p:nvPicPr>
          <p:cNvPr id="5" name="Symbol zastępczy zawartości 4" descr="joga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928802"/>
            <a:ext cx="4038600" cy="421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Cel kursu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   Celem kursu </a:t>
            </a:r>
            <a:br>
              <a:rPr lang="pl-PL" dirty="0" smtClean="0"/>
            </a:br>
            <a:r>
              <a:rPr lang="pl-PL" dirty="0" smtClean="0"/>
              <a:t>było przygotowanie uczestników </a:t>
            </a:r>
            <a:br>
              <a:rPr lang="pl-PL" dirty="0" smtClean="0"/>
            </a:br>
            <a:r>
              <a:rPr lang="pl-PL" dirty="0" smtClean="0"/>
              <a:t>do włączania jogi </a:t>
            </a:r>
            <a:br>
              <a:rPr lang="pl-PL" dirty="0" smtClean="0"/>
            </a:br>
            <a:r>
              <a:rPr lang="pl-PL" dirty="0" smtClean="0"/>
              <a:t>i zrównoważonego rozwoju do własnego programu nauczania, niezależnie </a:t>
            </a:r>
            <a:br>
              <a:rPr lang="pl-PL" dirty="0" smtClean="0"/>
            </a:br>
            <a:r>
              <a:rPr lang="pl-PL" dirty="0" smtClean="0"/>
              <a:t>od wcześniejszego doświadczenia w jodze.</a:t>
            </a:r>
            <a:endParaRPr lang="pl-PL" dirty="0"/>
          </a:p>
        </p:txBody>
      </p:sp>
      <p:pic>
        <p:nvPicPr>
          <p:cNvPr id="1249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9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857388"/>
          </a:xfrm>
        </p:spPr>
        <p:txBody>
          <a:bodyPr>
            <a:noAutofit/>
          </a:bodyPr>
          <a:lstStyle/>
          <a:p>
            <a:r>
              <a:rPr lang="pl-PL" sz="2400" dirty="0" smtClean="0"/>
              <a:t>Podczas kursu uczestnicy nauczyli się jak poprawić fizyczne, psychiczne i społeczne samopoczucie dzieci poprzez zabawne ćwiczenia. Zapoznali się z podstawowymi pozycjami jogi,</a:t>
            </a:r>
            <a:br>
              <a:rPr lang="pl-PL" sz="2400" dirty="0" smtClean="0"/>
            </a:br>
            <a:r>
              <a:rPr lang="pl-PL" sz="2400" dirty="0" smtClean="0"/>
              <a:t>ćwiczeniami oddechowymi oraz medytacjami.</a:t>
            </a:r>
            <a:endParaRPr lang="pl-PL" sz="2400" dirty="0"/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85992"/>
            <a:ext cx="3657395" cy="40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285992"/>
            <a:ext cx="437387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Ćwiczenia  oddechowe</a:t>
            </a:r>
            <a:endParaRPr lang="pl-PL" sz="3600" b="1" dirty="0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682752" cy="27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3898776" cy="273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571472" y="4857760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Tematyka kursu obejmowała również zagadnienia jak promować </a:t>
            </a:r>
            <a:r>
              <a:rPr lang="pl-PL" dirty="0" smtClean="0"/>
              <a:t>relację otwartości,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szacunku do przyrody i natury. Zwracano uwagę na kwestie zrównoważonego rozwoju środowiska oraz angażowania uczniów w tematy związane z jego ochroną.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Medytacje</a:t>
            </a:r>
            <a:endParaRPr lang="pl-PL" b="1" dirty="0"/>
          </a:p>
        </p:txBody>
      </p:sp>
      <p:pic>
        <p:nvPicPr>
          <p:cNvPr id="1280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443" y="1600200"/>
            <a:ext cx="67331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Wycieczka integracyjna </a:t>
            </a:r>
            <a:r>
              <a:rPr lang="pl-PL" b="1" dirty="0"/>
              <a:t>po </a:t>
            </a:r>
            <a:r>
              <a:rPr lang="pl-PL" b="1" dirty="0" smtClean="0"/>
              <a:t>Maderze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    </a:t>
            </a:r>
            <a:r>
              <a:rPr lang="pl-PL" sz="2400" dirty="0" smtClean="0"/>
              <a:t>W trakcie kursu </a:t>
            </a:r>
            <a:br>
              <a:rPr lang="pl-PL" sz="2400" dirty="0" smtClean="0"/>
            </a:br>
            <a:r>
              <a:rPr lang="pl-PL" sz="2400" dirty="0" smtClean="0"/>
              <a:t>odbyła się jednodniowa wycieczka </a:t>
            </a:r>
            <a:r>
              <a:rPr lang="pl-PL" sz="2400" dirty="0" smtClean="0"/>
              <a:t>po wyspie pozwalająca </a:t>
            </a:r>
            <a:r>
              <a:rPr lang="pl-PL" sz="2400" dirty="0" smtClean="0"/>
              <a:t>uczestnikom  </a:t>
            </a:r>
            <a:r>
              <a:rPr lang="pl-PL" sz="2400" dirty="0"/>
              <a:t>zapoznać się z jej różnorodnością biologiczną, geografią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/>
              <a:t>lokalnymi inicjatywami na rzecz zrównoważonego rozwoju.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916832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/>
              <a:t>Komunikacja </a:t>
            </a:r>
            <a:r>
              <a:rPr lang="pl-PL" sz="2800" b="1" dirty="0" smtClean="0"/>
              <a:t>w </a:t>
            </a:r>
            <a:r>
              <a:rPr lang="pl-PL" sz="2800" b="1" dirty="0"/>
              <a:t>międzynarodowym środowisku pozwala rozwinąć </a:t>
            </a:r>
            <a:r>
              <a:rPr lang="pl-PL" sz="2800" b="1" dirty="0" smtClean="0"/>
              <a:t>umiejętności językowe i </a:t>
            </a:r>
            <a:r>
              <a:rPr lang="pl-PL" sz="2800" b="1" dirty="0"/>
              <a:t>międzykulturowe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823452" y="1600200"/>
            <a:ext cx="399701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Umiejętność komunikowania się </a:t>
            </a:r>
            <a:r>
              <a:rPr lang="pl-PL" sz="2400" dirty="0" smtClean="0"/>
              <a:t>w języki angielskim sprzyja </a:t>
            </a:r>
            <a:r>
              <a:rPr lang="pl-PL" sz="2400" dirty="0"/>
              <a:t>integracji grupy. Pozwala nawiązywać znajomości, lepiej współpracować w </a:t>
            </a:r>
            <a:r>
              <a:rPr lang="pl-PL" sz="2400" dirty="0" smtClean="0"/>
              <a:t>grupach i dzielić się opiniami.</a:t>
            </a:r>
          </a:p>
          <a:p>
            <a:pPr marL="0" indent="0">
              <a:buNone/>
            </a:pPr>
            <a:r>
              <a:rPr lang="pl-PL" sz="2400" dirty="0" smtClean="0"/>
              <a:t>Dzięki </a:t>
            </a:r>
            <a:r>
              <a:rPr lang="pl-PL" sz="2400" dirty="0"/>
              <a:t>temu kurs </a:t>
            </a:r>
            <a:r>
              <a:rPr lang="pl-PL" sz="2400" dirty="0" smtClean="0"/>
              <a:t>był nie </a:t>
            </a:r>
            <a:r>
              <a:rPr lang="pl-PL" sz="2400" dirty="0"/>
              <a:t>tylko miejscem nauki, ale i przestrzenią do wymiany doświadczeń i budowania międzynarodowych relacji.</a:t>
            </a:r>
          </a:p>
        </p:txBody>
      </p:sp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" y="2348880"/>
            <a:ext cx="4518653" cy="3388990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963226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286</Words>
  <Application>Microsoft Office PowerPoint</Application>
  <PresentationFormat>Pokaz na ekranie (4:3)</PresentationFormat>
  <Paragraphs>49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Amasis MT Pro Black</vt:lpstr>
      <vt:lpstr>Arial</vt:lpstr>
      <vt:lpstr>Calibri</vt:lpstr>
      <vt:lpstr>Candara</vt:lpstr>
      <vt:lpstr>Times New Roman</vt:lpstr>
      <vt:lpstr>Wingdings</vt:lpstr>
      <vt:lpstr>Motyw pakietu Office</vt:lpstr>
      <vt:lpstr>                               Dofinansowane przez  Unię        Europejską          Kurs metodyczny dla kadry zorganizowany przez                       PEDAGOGICAL INNOVATION CENTRE                         w FUNCHAL na MADERZE         </vt:lpstr>
      <vt:lpstr> Uczestnicy kursu metodycznego  „Joga dla dzieci - zrównoważony rozwój:  połączenie ciała, umysłu i środowiska” </vt:lpstr>
      <vt:lpstr>Joga dla dzieci  </vt:lpstr>
      <vt:lpstr>Cel kursu</vt:lpstr>
      <vt:lpstr>Podczas kursu uczestnicy nauczyli się jak poprawić fizyczne, psychiczne i społeczne samopoczucie dzieci poprzez zabawne ćwiczenia. Zapoznali się z podstawowymi pozycjami jogi, ćwiczeniami oddechowymi oraz medytacjami.</vt:lpstr>
      <vt:lpstr>Ćwiczenia  oddechowe</vt:lpstr>
      <vt:lpstr>Medytacje</vt:lpstr>
      <vt:lpstr>Wycieczka integracyjna po Maderze</vt:lpstr>
      <vt:lpstr>Komunikacja w międzynarodowym środowisku pozwala rozwinąć umiejętności językowe i międzykulturowe</vt:lpstr>
      <vt:lpstr>Wyspa Madera, będąca wyspą wulkaniczną, oferuje zapierające dech w piersiach bogactwo przyrodnicze, głównie roślinności,  malownicze punkty widokowe i góry, które tworzą niepowtarzalne otoczenie. </vt:lpstr>
      <vt:lpstr>Lewady zwane Levadas (łac. levar – nieść) służą głównie do transportowania wody deszczowej z północy na południe wyspy. Prastary Las Fanal  - Niezwykle urokliwe, magiczne i tajemnicze miejsce wpisane na listę Światowego Dziedzictwa Przyrody UNESCO  Domki w Santanie na Maderze to charakterystyczne, trójkątne domki z drewna, pokryte strzechą, które są symbolem tej miejscowości oraz znakiem rozpoznawczym wyspy.  </vt:lpstr>
      <vt:lpstr>Podsumowanie kursu</vt:lpstr>
      <vt:lpstr>                             Dofinansowane przez                                  Unię Europejską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Andrzej Machnik</dc:creator>
  <cp:lastModifiedBy>Uczeń</cp:lastModifiedBy>
  <cp:revision>40</cp:revision>
  <dcterms:created xsi:type="dcterms:W3CDTF">2025-05-05T10:59:45Z</dcterms:created>
  <dcterms:modified xsi:type="dcterms:W3CDTF">2025-05-30T10:59:47Z</dcterms:modified>
</cp:coreProperties>
</file>