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1"/>
  </p:notesMasterIdLst>
  <p:sldIdLst>
    <p:sldId id="256" r:id="rId2"/>
    <p:sldId id="257" r:id="rId3"/>
    <p:sldId id="259" r:id="rId4"/>
    <p:sldId id="323" r:id="rId5"/>
    <p:sldId id="324" r:id="rId6"/>
    <p:sldId id="325" r:id="rId7"/>
    <p:sldId id="264" r:id="rId8"/>
    <p:sldId id="267" r:id="rId9"/>
    <p:sldId id="268" r:id="rId10"/>
    <p:sldId id="270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80" r:id="rId19"/>
    <p:sldId id="277" r:id="rId20"/>
    <p:sldId id="279" r:id="rId21"/>
    <p:sldId id="281" r:id="rId22"/>
    <p:sldId id="285" r:id="rId23"/>
    <p:sldId id="282" r:id="rId24"/>
    <p:sldId id="326" r:id="rId25"/>
    <p:sldId id="286" r:id="rId26"/>
    <p:sldId id="283" r:id="rId27"/>
    <p:sldId id="287" r:id="rId28"/>
    <p:sldId id="288" r:id="rId29"/>
    <p:sldId id="289" r:id="rId30"/>
    <p:sldId id="284" r:id="rId31"/>
    <p:sldId id="290" r:id="rId32"/>
    <p:sldId id="291" r:id="rId33"/>
    <p:sldId id="292" r:id="rId34"/>
    <p:sldId id="294" r:id="rId35"/>
    <p:sldId id="295" r:id="rId36"/>
    <p:sldId id="296" r:id="rId37"/>
    <p:sldId id="293" r:id="rId38"/>
    <p:sldId id="297" r:id="rId39"/>
    <p:sldId id="298" r:id="rId40"/>
    <p:sldId id="299" r:id="rId41"/>
    <p:sldId id="300" r:id="rId42"/>
    <p:sldId id="301" r:id="rId43"/>
    <p:sldId id="303" r:id="rId44"/>
    <p:sldId id="302" r:id="rId45"/>
    <p:sldId id="304" r:id="rId46"/>
    <p:sldId id="305" r:id="rId47"/>
    <p:sldId id="306" r:id="rId48"/>
    <p:sldId id="307" r:id="rId49"/>
    <p:sldId id="329" r:id="rId50"/>
    <p:sldId id="330" r:id="rId51"/>
    <p:sldId id="309" r:id="rId52"/>
    <p:sldId id="327" r:id="rId53"/>
    <p:sldId id="310" r:id="rId54"/>
    <p:sldId id="311" r:id="rId55"/>
    <p:sldId id="313" r:id="rId56"/>
    <p:sldId id="318" r:id="rId57"/>
    <p:sldId id="331" r:id="rId58"/>
    <p:sldId id="332" r:id="rId59"/>
    <p:sldId id="333" r:id="rId60"/>
    <p:sldId id="319" r:id="rId61"/>
    <p:sldId id="314" r:id="rId62"/>
    <p:sldId id="315" r:id="rId63"/>
    <p:sldId id="316" r:id="rId64"/>
    <p:sldId id="317" r:id="rId65"/>
    <p:sldId id="320" r:id="rId66"/>
    <p:sldId id="321" r:id="rId67"/>
    <p:sldId id="322" r:id="rId68"/>
    <p:sldId id="334" r:id="rId69"/>
    <p:sldId id="336" r:id="rId70"/>
  </p:sldIdLst>
  <p:sldSz cx="18288000" cy="10287000"/>
  <p:notesSz cx="6858000" cy="9144000"/>
  <p:embeddedFontLst>
    <p:embeddedFont>
      <p:font typeface="Roboto Condensed Light" panose="020B0604020202020204" charset="0"/>
      <p:regular r:id="rId72"/>
      <p:italic r:id="rId73"/>
    </p:embeddedFont>
    <p:embeddedFont>
      <p:font typeface="Open Sauce Bold" panose="020B0604020202020204" charset="-18"/>
      <p:regular r:id="rId74"/>
    </p:embeddedFont>
    <p:embeddedFont>
      <p:font typeface="Bellaboo" panose="020B0604020202020204" charset="0"/>
      <p:regular r:id="rId75"/>
    </p:embeddedFon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Roboto" panose="020B0604020202020204" charset="0"/>
      <p:regular r:id="rId80"/>
      <p:bold r:id="rId81"/>
      <p:italic r:id="rId82"/>
      <p:boldItalic r:id="rId83"/>
    </p:embeddedFont>
    <p:embeddedFont>
      <p:font typeface="Candara" panose="020E0502030303020204" pitchFamily="34" charset="0"/>
      <p:regular r:id="rId84"/>
      <p:bold r:id="rId85"/>
      <p:italic r:id="rId86"/>
      <p:boldItalic r:id="rId87"/>
    </p:embeddedFont>
    <p:embeddedFont>
      <p:font typeface="Open Sauce Heavy" panose="020B0604020202020204" charset="-18"/>
      <p:regular r:id="rId8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87C"/>
    <a:srgbClr val="CCCCFF"/>
    <a:srgbClr val="CCECFF"/>
    <a:srgbClr val="3AD7D8"/>
    <a:srgbClr val="CCFFFF"/>
    <a:srgbClr val="7F7F7F"/>
    <a:srgbClr val="717969"/>
    <a:srgbClr val="F6D3AB"/>
    <a:srgbClr val="000000"/>
    <a:srgbClr val="55BD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22" autoAdjust="0"/>
  </p:normalViewPr>
  <p:slideViewPr>
    <p:cSldViewPr>
      <p:cViewPr varScale="1">
        <p:scale>
          <a:sx n="38" d="100"/>
          <a:sy n="38" d="100"/>
        </p:scale>
        <p:origin x="7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3.fntdata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font" Target="fonts/font17.fntdata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6.fntdata"/><Relationship Id="rId61" Type="http://schemas.openxmlformats.org/officeDocument/2006/relationships/slide" Target="slides/slide60.xml"/><Relationship Id="rId82" Type="http://schemas.openxmlformats.org/officeDocument/2006/relationships/font" Target="fonts/font11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5C362-9600-4716-85C3-7F49E2AC768D}" type="datetimeFigureOut">
              <a:rPr lang="pl-PL" smtClean="0"/>
              <a:t>22.07.2024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C5067-6B09-45E6-968A-94F63A7CEB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7874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5067-6B09-45E6-968A-94F63A7CEB35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7682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5067-6B09-45E6-968A-94F63A7CEB35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0311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5067-6B09-45E6-968A-94F63A7CEB35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6146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5067-6B09-45E6-968A-94F63A7CEB35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504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5067-6B09-45E6-968A-94F63A7CEB35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0898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5067-6B09-45E6-968A-94F63A7CEB35}" type="slidenum">
              <a:rPr lang="pl-PL" smtClean="0"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5850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C5067-6B09-45E6-968A-94F63A7CEB35}" type="slidenum">
              <a:rPr lang="pl-PL" smtClean="0"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3777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3716000"/>
          </a:xfrm>
          <a:custGeom>
            <a:avLst/>
            <a:gdLst/>
            <a:ahLst/>
            <a:cxnLst/>
            <a:rect l="l" t="t" r="r" b="b"/>
            <a:pathLst>
              <a:path w="18288000" h="13716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38531" y="-76787"/>
            <a:ext cx="18565062" cy="13830887"/>
            <a:chOff x="0" y="0"/>
            <a:chExt cx="4889564" cy="27698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89564" cy="2769850"/>
            </a:xfrm>
            <a:custGeom>
              <a:avLst/>
              <a:gdLst/>
              <a:ahLst/>
              <a:cxnLst/>
              <a:rect l="l" t="t" r="r" b="b"/>
              <a:pathLst>
                <a:path w="4889564" h="2769850">
                  <a:moveTo>
                    <a:pt x="0" y="0"/>
                  </a:moveTo>
                  <a:lnTo>
                    <a:pt x="4889564" y="0"/>
                  </a:lnTo>
                  <a:lnTo>
                    <a:pt x="4889564" y="2769850"/>
                  </a:lnTo>
                  <a:lnTo>
                    <a:pt x="0" y="2769850"/>
                  </a:lnTo>
                  <a:close/>
                </a:path>
              </a:pathLst>
            </a:custGeom>
            <a:solidFill>
              <a:srgbClr val="DFDEDC">
                <a:alpha val="7882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89564" cy="2807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74"/>
                </a:lnSpc>
              </a:pPr>
              <a:endParaRPr/>
            </a:p>
          </p:txBody>
        </p:sp>
      </p:grpSp>
      <p:grpSp>
        <p:nvGrpSpPr>
          <p:cNvPr id="18" name="Grupa 17">
            <a:extLst>
              <a:ext uri="{FF2B5EF4-FFF2-40B4-BE49-F238E27FC236}">
                <a16:creationId xmlns="" xmlns:a16="http://schemas.microsoft.com/office/drawing/2014/main" id="{6664C292-E7CB-2226-E18F-D3C1156B72F6}"/>
              </a:ext>
            </a:extLst>
          </p:cNvPr>
          <p:cNvGrpSpPr/>
          <p:nvPr/>
        </p:nvGrpSpPr>
        <p:grpSpPr>
          <a:xfrm>
            <a:off x="372813" y="2645623"/>
            <a:ext cx="17614309" cy="3259290"/>
            <a:chOff x="372813" y="3237735"/>
            <a:chExt cx="17614309" cy="4123640"/>
          </a:xfrm>
        </p:grpSpPr>
        <p:grpSp>
          <p:nvGrpSpPr>
            <p:cNvPr id="6" name="Group 6"/>
            <p:cNvGrpSpPr/>
            <p:nvPr/>
          </p:nvGrpSpPr>
          <p:grpSpPr>
            <a:xfrm>
              <a:off x="372813" y="3237735"/>
              <a:ext cx="3411914" cy="4123640"/>
              <a:chOff x="0" y="0"/>
              <a:chExt cx="2776220" cy="335534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74950" cy="3355340"/>
              </a:xfrm>
              <a:custGeom>
                <a:avLst/>
                <a:gdLst/>
                <a:ahLst/>
                <a:cxnLst/>
                <a:rect l="l" t="t" r="r" b="b"/>
                <a:pathLst>
                  <a:path w="2774950" h="3355340">
                    <a:moveTo>
                      <a:pt x="2037080" y="3355340"/>
                    </a:moveTo>
                    <a:lnTo>
                      <a:pt x="2774950" y="3355340"/>
                    </a:lnTo>
                    <a:lnTo>
                      <a:pt x="2774950" y="0"/>
                    </a:lnTo>
                    <a:lnTo>
                      <a:pt x="1808480" y="0"/>
                    </a:lnTo>
                    <a:lnTo>
                      <a:pt x="1417320" y="1812290"/>
                    </a:lnTo>
                    <a:cubicBezTo>
                      <a:pt x="1412240" y="1832610"/>
                      <a:pt x="1407160" y="1855470"/>
                      <a:pt x="1402080" y="1883410"/>
                    </a:cubicBezTo>
                    <a:cubicBezTo>
                      <a:pt x="1397000" y="1856740"/>
                      <a:pt x="1391920" y="1833880"/>
                      <a:pt x="1388110" y="1813560"/>
                    </a:cubicBezTo>
                    <a:lnTo>
                      <a:pt x="993140" y="0"/>
                    </a:lnTo>
                    <a:lnTo>
                      <a:pt x="0" y="0"/>
                    </a:lnTo>
                    <a:lnTo>
                      <a:pt x="0" y="3355340"/>
                    </a:lnTo>
                    <a:lnTo>
                      <a:pt x="699770" y="3355340"/>
                    </a:lnTo>
                    <a:lnTo>
                      <a:pt x="699770" y="1781810"/>
                    </a:lnTo>
                    <a:lnTo>
                      <a:pt x="1037590" y="3355340"/>
                    </a:lnTo>
                    <a:lnTo>
                      <a:pt x="1704340" y="3355340"/>
                    </a:lnTo>
                    <a:lnTo>
                      <a:pt x="2037080" y="1790700"/>
                    </a:lnTo>
                    <a:lnTo>
                      <a:pt x="2037080" y="335534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0186" t="-77714" r="-424733" b="-154080"/>
                </a:stretch>
              </a:blip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14403519" y="3237735"/>
              <a:ext cx="3583603" cy="4123640"/>
              <a:chOff x="0" y="0"/>
              <a:chExt cx="2915920" cy="335534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915920" cy="3356610"/>
              </a:xfrm>
              <a:custGeom>
                <a:avLst/>
                <a:gdLst/>
                <a:ahLst/>
                <a:cxnLst/>
                <a:rect l="l" t="t" r="r" b="b"/>
                <a:pathLst>
                  <a:path w="2915920" h="3356610">
                    <a:moveTo>
                      <a:pt x="960120" y="2739390"/>
                    </a:moveTo>
                    <a:lnTo>
                      <a:pt x="1921510" y="2739390"/>
                    </a:lnTo>
                    <a:lnTo>
                      <a:pt x="2108200" y="3356610"/>
                    </a:lnTo>
                    <a:lnTo>
                      <a:pt x="2915920" y="3356610"/>
                    </a:lnTo>
                    <a:lnTo>
                      <a:pt x="1869440" y="0"/>
                    </a:lnTo>
                    <a:lnTo>
                      <a:pt x="1049020" y="0"/>
                    </a:lnTo>
                    <a:lnTo>
                      <a:pt x="0" y="3355340"/>
                    </a:lnTo>
                    <a:lnTo>
                      <a:pt x="778510" y="3355340"/>
                    </a:lnTo>
                    <a:lnTo>
                      <a:pt x="960120" y="2739390"/>
                    </a:lnTo>
                    <a:close/>
                    <a:moveTo>
                      <a:pt x="1442720" y="1111250"/>
                    </a:moveTo>
                    <a:lnTo>
                      <a:pt x="1701800" y="2000250"/>
                    </a:lnTo>
                    <a:lnTo>
                      <a:pt x="1179830" y="2000250"/>
                    </a:lnTo>
                    <a:lnTo>
                      <a:pt x="1442720" y="111125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400198" t="-77198" r="-7540" b="-153610"/>
                </a:stretch>
              </a:blip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8375977" y="3237735"/>
              <a:ext cx="2545669" cy="4123640"/>
              <a:chOff x="0" y="0"/>
              <a:chExt cx="2071370" cy="335534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71370" cy="3355340"/>
              </a:xfrm>
              <a:custGeom>
                <a:avLst/>
                <a:gdLst/>
                <a:ahLst/>
                <a:cxnLst/>
                <a:rect l="l" t="t" r="r" b="b"/>
                <a:pathLst>
                  <a:path w="2071370" h="3355340">
                    <a:moveTo>
                      <a:pt x="0" y="0"/>
                    </a:moveTo>
                    <a:lnTo>
                      <a:pt x="0" y="3355340"/>
                    </a:lnTo>
                    <a:lnTo>
                      <a:pt x="2071370" y="3355340"/>
                    </a:lnTo>
                    <a:lnTo>
                      <a:pt x="2071370" y="2589530"/>
                    </a:lnTo>
                    <a:lnTo>
                      <a:pt x="783590" y="2589530"/>
                    </a:lnTo>
                    <a:lnTo>
                      <a:pt x="78359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327571" t="-78163" r="-287830" b="-153069"/>
                </a:stretch>
              </a:blip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1178028" y="3237735"/>
              <a:ext cx="2777816" cy="4075673"/>
              <a:chOff x="0" y="0"/>
              <a:chExt cx="2286000" cy="335407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2540" y="-1270"/>
                <a:ext cx="2288540" cy="3355340"/>
              </a:xfrm>
              <a:custGeom>
                <a:avLst/>
                <a:gdLst/>
                <a:ahLst/>
                <a:cxnLst/>
                <a:rect l="l" t="t" r="r" b="b"/>
                <a:pathLst>
                  <a:path w="2288540" h="3355340">
                    <a:moveTo>
                      <a:pt x="2540" y="2540"/>
                    </a:moveTo>
                    <a:lnTo>
                      <a:pt x="2540" y="739140"/>
                    </a:lnTo>
                    <a:lnTo>
                      <a:pt x="751840" y="739140"/>
                    </a:lnTo>
                    <a:lnTo>
                      <a:pt x="751840" y="3355340"/>
                    </a:lnTo>
                    <a:lnTo>
                      <a:pt x="1539240" y="3355340"/>
                    </a:lnTo>
                    <a:lnTo>
                      <a:pt x="1539240" y="739140"/>
                    </a:lnTo>
                    <a:lnTo>
                      <a:pt x="2288540" y="739140"/>
                    </a:lnTo>
                    <a:lnTo>
                      <a:pt x="2288540" y="2540"/>
                    </a:lnTo>
                    <a:cubicBezTo>
                      <a:pt x="2288540" y="2540"/>
                      <a:pt x="0" y="0"/>
                      <a:pt x="2540" y="2540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 l="-401030" t="-79162" r="-155275" b="-156335"/>
                </a:stretch>
              </a:blip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4228896" y="3237735"/>
              <a:ext cx="3583603" cy="4123640"/>
              <a:chOff x="0" y="0"/>
              <a:chExt cx="2915920" cy="335534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915920" cy="3356610"/>
              </a:xfrm>
              <a:custGeom>
                <a:avLst/>
                <a:gdLst/>
                <a:ahLst/>
                <a:cxnLst/>
                <a:rect l="l" t="t" r="r" b="b"/>
                <a:pathLst>
                  <a:path w="2915920" h="3356610">
                    <a:moveTo>
                      <a:pt x="960120" y="2739390"/>
                    </a:moveTo>
                    <a:lnTo>
                      <a:pt x="1921510" y="2739390"/>
                    </a:lnTo>
                    <a:lnTo>
                      <a:pt x="2108200" y="3356610"/>
                    </a:lnTo>
                    <a:lnTo>
                      <a:pt x="2915920" y="3356610"/>
                    </a:lnTo>
                    <a:lnTo>
                      <a:pt x="1869440" y="0"/>
                    </a:lnTo>
                    <a:lnTo>
                      <a:pt x="1049020" y="0"/>
                    </a:lnTo>
                    <a:lnTo>
                      <a:pt x="0" y="3355340"/>
                    </a:lnTo>
                    <a:lnTo>
                      <a:pt x="778510" y="3355340"/>
                    </a:lnTo>
                    <a:lnTo>
                      <a:pt x="960120" y="2739390"/>
                    </a:lnTo>
                    <a:close/>
                    <a:moveTo>
                      <a:pt x="1442720" y="1111250"/>
                    </a:moveTo>
                    <a:lnTo>
                      <a:pt x="1701800" y="2000250"/>
                    </a:lnTo>
                    <a:lnTo>
                      <a:pt x="1179830" y="2000250"/>
                    </a:lnTo>
                    <a:lnTo>
                      <a:pt x="1442720" y="1111250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17761" t="-77665" r="-292389" b="-154714"/>
                </a:stretch>
              </a:blipFill>
            </p:spPr>
          </p:sp>
        </p:grpSp>
      </p:grpSp>
      <p:grpSp>
        <p:nvGrpSpPr>
          <p:cNvPr id="19" name="Grupa 18">
            <a:extLst>
              <a:ext uri="{FF2B5EF4-FFF2-40B4-BE49-F238E27FC236}">
                <a16:creationId xmlns="" xmlns:a16="http://schemas.microsoft.com/office/drawing/2014/main" id="{207F8086-211A-F0FC-D016-BDE7F5F3E60B}"/>
              </a:ext>
            </a:extLst>
          </p:cNvPr>
          <p:cNvGrpSpPr/>
          <p:nvPr/>
        </p:nvGrpSpPr>
        <p:grpSpPr>
          <a:xfrm>
            <a:off x="-7543055" y="6049564"/>
            <a:ext cx="25831055" cy="1477327"/>
            <a:chOff x="-7543055" y="7575046"/>
            <a:chExt cx="20689003" cy="1217685"/>
          </a:xfrm>
        </p:grpSpPr>
        <p:sp>
          <p:nvSpPr>
            <p:cNvPr id="16" name="TextBox 16"/>
            <p:cNvSpPr txBox="1"/>
            <p:nvPr/>
          </p:nvSpPr>
          <p:spPr>
            <a:xfrm>
              <a:off x="-464025" y="7575046"/>
              <a:ext cx="13609973" cy="12176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200" spc="1298" dirty="0">
                  <a:gradFill flip="none" rotWithShape="1">
                    <a:gsLst>
                      <a:gs pos="0">
                        <a:srgbClr val="299096">
                          <a:shade val="30000"/>
                          <a:satMod val="115000"/>
                        </a:srgbClr>
                      </a:gs>
                      <a:gs pos="50000">
                        <a:srgbClr val="299096">
                          <a:shade val="67500"/>
                          <a:satMod val="115000"/>
                        </a:srgbClr>
                      </a:gs>
                      <a:gs pos="100000">
                        <a:srgbClr val="299096">
                          <a:shade val="100000"/>
                          <a:satMod val="115000"/>
                        </a:srgbClr>
                      </a:gs>
                    </a:gsLst>
                    <a:lin ang="13500000" scaled="1"/>
                    <a:tileRect/>
                  </a:gradFill>
                  <a:latin typeface="Open Sauce Heavy"/>
                </a:rPr>
                <a:t>Erasmus</a:t>
              </a:r>
              <a:r>
                <a:rPr lang="en-US" sz="3200" spc="1298" dirty="0" smtClean="0">
                  <a:gradFill flip="none" rotWithShape="1">
                    <a:gsLst>
                      <a:gs pos="0">
                        <a:srgbClr val="299096">
                          <a:shade val="30000"/>
                          <a:satMod val="115000"/>
                        </a:srgbClr>
                      </a:gs>
                      <a:gs pos="50000">
                        <a:srgbClr val="299096">
                          <a:shade val="67500"/>
                          <a:satMod val="115000"/>
                        </a:srgbClr>
                      </a:gs>
                      <a:gs pos="100000">
                        <a:srgbClr val="299096">
                          <a:shade val="100000"/>
                          <a:satMod val="115000"/>
                        </a:srgbClr>
                      </a:gs>
                    </a:gsLst>
                    <a:lin ang="13500000" scaled="1"/>
                    <a:tileRect/>
                  </a:gradFill>
                  <a:latin typeface="Open Sauce Heavy"/>
                </a:rPr>
                <a:t>+ 2024</a:t>
              </a:r>
              <a:r>
                <a:rPr lang="pl-PL" sz="3200" spc="1298" dirty="0" smtClean="0">
                  <a:gradFill flip="none" rotWithShape="1">
                    <a:gsLst>
                      <a:gs pos="0">
                        <a:srgbClr val="299096">
                          <a:shade val="30000"/>
                          <a:satMod val="115000"/>
                        </a:srgbClr>
                      </a:gs>
                      <a:gs pos="50000">
                        <a:srgbClr val="299096">
                          <a:shade val="67500"/>
                          <a:satMod val="115000"/>
                        </a:srgbClr>
                      </a:gs>
                      <a:gs pos="100000">
                        <a:srgbClr val="299096">
                          <a:shade val="100000"/>
                          <a:satMod val="115000"/>
                        </a:srgbClr>
                      </a:gs>
                    </a:gsLst>
                    <a:lin ang="13500000" scaled="1"/>
                    <a:tileRect/>
                  </a:gradFill>
                  <a:latin typeface="Open Sauce Heavy"/>
                </a:rPr>
                <a:t>”Wizja nowoczesnej szkoły”</a:t>
              </a:r>
            </a:p>
            <a:p>
              <a:pPr algn="ctr"/>
              <a:r>
                <a:rPr lang="pl-PL" sz="3200" spc="1298" dirty="0" smtClean="0">
                  <a:gradFill flip="none" rotWithShape="1">
                    <a:gsLst>
                      <a:gs pos="0">
                        <a:srgbClr val="299096">
                          <a:shade val="30000"/>
                          <a:satMod val="115000"/>
                        </a:srgbClr>
                      </a:gs>
                      <a:gs pos="50000">
                        <a:srgbClr val="299096">
                          <a:shade val="67500"/>
                          <a:satMod val="115000"/>
                        </a:srgbClr>
                      </a:gs>
                      <a:gs pos="100000">
                        <a:srgbClr val="299096">
                          <a:shade val="100000"/>
                          <a:satMod val="115000"/>
                        </a:srgbClr>
                      </a:gs>
                    </a:gsLst>
                    <a:lin ang="13500000" scaled="1"/>
                    <a:tileRect/>
                  </a:gradFill>
                  <a:latin typeface="Open Sauce Heavy"/>
                </a:rPr>
                <a:t>w ramach akredytacji na lata 2021-2027 </a:t>
              </a:r>
            </a:p>
            <a:p>
              <a:pPr algn="ctr"/>
              <a:r>
                <a:rPr lang="pl-PL" sz="3200" spc="1298" dirty="0" smtClean="0">
                  <a:gradFill flip="none" rotWithShape="1">
                    <a:gsLst>
                      <a:gs pos="0">
                        <a:srgbClr val="299096">
                          <a:shade val="30000"/>
                          <a:satMod val="115000"/>
                        </a:srgbClr>
                      </a:gs>
                      <a:gs pos="50000">
                        <a:srgbClr val="299096">
                          <a:shade val="67500"/>
                          <a:satMod val="115000"/>
                        </a:srgbClr>
                      </a:gs>
                      <a:gs pos="100000">
                        <a:srgbClr val="299096">
                          <a:shade val="100000"/>
                          <a:satMod val="115000"/>
                        </a:srgbClr>
                      </a:gs>
                    </a:gsLst>
                    <a:lin ang="13500000" scaled="1"/>
                    <a:tileRect/>
                  </a:gradFill>
                  <a:latin typeface="Open Sauce Heavy"/>
                </a:rPr>
                <a:t>Akcja1 – mobilność edukacyjna</a:t>
              </a:r>
              <a:r>
                <a:rPr lang="en-US" sz="3200" spc="1298" dirty="0" smtClean="0">
                  <a:gradFill flip="none" rotWithShape="1">
                    <a:gsLst>
                      <a:gs pos="0">
                        <a:srgbClr val="299096">
                          <a:shade val="30000"/>
                          <a:satMod val="115000"/>
                        </a:srgbClr>
                      </a:gs>
                      <a:gs pos="50000">
                        <a:srgbClr val="299096">
                          <a:shade val="67500"/>
                          <a:satMod val="115000"/>
                        </a:srgbClr>
                      </a:gs>
                      <a:gs pos="100000">
                        <a:srgbClr val="299096">
                          <a:shade val="100000"/>
                          <a:satMod val="115000"/>
                        </a:srgbClr>
                      </a:gs>
                    </a:gsLst>
                    <a:lin ang="13500000" scaled="1"/>
                    <a:tileRect/>
                  </a:gradFill>
                  <a:latin typeface="Open Sauce Heavy"/>
                </a:rPr>
                <a:t> </a:t>
              </a:r>
              <a:endParaRPr lang="en-US" sz="3200" spc="1298" dirty="0">
                <a:gradFill flip="none" rotWithShape="1">
                  <a:gsLst>
                    <a:gs pos="0">
                      <a:srgbClr val="299096">
                        <a:shade val="30000"/>
                        <a:satMod val="115000"/>
                      </a:srgbClr>
                    </a:gs>
                    <a:gs pos="50000">
                      <a:srgbClr val="299096">
                        <a:shade val="67500"/>
                        <a:satMod val="115000"/>
                      </a:srgbClr>
                    </a:gs>
                    <a:gs pos="100000">
                      <a:srgbClr val="299096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atin typeface="Open Sauce Heavy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-7543055" y="7575046"/>
              <a:ext cx="13304220" cy="7154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419"/>
                </a:lnSpc>
              </a:pPr>
              <a:r>
                <a:rPr lang="pl-PL" sz="5299" spc="1298" dirty="0" smtClean="0">
                  <a:solidFill>
                    <a:srgbClr val="299096"/>
                  </a:solidFill>
                  <a:latin typeface="Open Sauce Bold"/>
                </a:rPr>
                <a:t>    </a:t>
              </a:r>
              <a:r>
                <a:rPr lang="en-US" sz="5299" spc="1298" dirty="0" smtClean="0">
                  <a:solidFill>
                    <a:srgbClr val="299096"/>
                  </a:solidFill>
                  <a:latin typeface="Open Sauce Bold"/>
                </a:rPr>
                <a:t>#</a:t>
              </a:r>
              <a:endParaRPr lang="en-US" sz="5299" spc="1298" dirty="0">
                <a:solidFill>
                  <a:srgbClr val="299096"/>
                </a:solidFill>
                <a:latin typeface="Open Sauce Bold"/>
              </a:endParaRPr>
            </a:p>
          </p:txBody>
        </p:sp>
      </p:grpSp>
      <p:sp>
        <p:nvSpPr>
          <p:cNvPr id="28" name="Tytuł 27"/>
          <p:cNvSpPr>
            <a:spLocks noGrp="1"/>
          </p:cNvSpPr>
          <p:nvPr>
            <p:ph type="title"/>
          </p:nvPr>
        </p:nvSpPr>
        <p:spPr>
          <a:xfrm>
            <a:off x="2025286" y="990550"/>
            <a:ext cx="5137513" cy="1104950"/>
          </a:xfrm>
        </p:spPr>
        <p:txBody>
          <a:bodyPr>
            <a:normAutofit/>
          </a:bodyPr>
          <a:lstStyle/>
          <a:p>
            <a:pPr algn="l"/>
            <a:r>
              <a:rPr lang="pl-PL" sz="2200" b="1" kern="100" dirty="0">
                <a:solidFill>
                  <a:srgbClr val="0E419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Dofinansowane przez  </a:t>
            </a:r>
            <a:br>
              <a:rPr lang="pl-PL" sz="2200" b="1" kern="100" dirty="0">
                <a:solidFill>
                  <a:srgbClr val="0E419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</a:br>
            <a:r>
              <a:rPr lang="pl-PL" sz="2200" b="1" kern="100" dirty="0">
                <a:solidFill>
                  <a:srgbClr val="0E419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Unię Europejską</a:t>
            </a:r>
            <a:r>
              <a:rPr lang="pl-PL" sz="2200" b="1" dirty="0">
                <a:latin typeface="Amasis MT Pro Black" panose="02040A04050005020304"/>
              </a:rPr>
              <a:t/>
            </a:r>
            <a:br>
              <a:rPr lang="pl-PL" sz="2200" b="1" dirty="0">
                <a:latin typeface="Amasis MT Pro Black" panose="02040A04050005020304"/>
              </a:rPr>
            </a:br>
            <a:endParaRPr lang="pl-PL" sz="2200" b="1" dirty="0">
              <a:latin typeface="Amasis MT Pro Black" panose="02040A04050005020304"/>
            </a:endParaRPr>
          </a:p>
        </p:txBody>
      </p:sp>
      <p:sp>
        <p:nvSpPr>
          <p:cNvPr id="23" name="Podtytuł 22"/>
          <p:cNvSpPr>
            <a:spLocks noGrp="1"/>
          </p:cNvSpPr>
          <p:nvPr>
            <p:ph type="subTitle" idx="4294967295"/>
          </p:nvPr>
        </p:nvSpPr>
        <p:spPr>
          <a:xfrm>
            <a:off x="856443" y="7309554"/>
            <a:ext cx="16517158" cy="2977446"/>
          </a:xfrm>
        </p:spPr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pl-PL" sz="7000" b="1" dirty="0" smtClean="0">
              <a:ln>
                <a:solidFill>
                  <a:srgbClr val="666666"/>
                </a:solidFill>
              </a:ln>
              <a:solidFill>
                <a:schemeClr val="tx1"/>
              </a:solidFill>
              <a:latin typeface="Amasis MT Pro Black" panose="02040A04050005020304" pitchFamily="18" charset="-18"/>
            </a:endParaRPr>
          </a:p>
          <a:p>
            <a:pPr marL="0" indent="0" algn="ctr">
              <a:buNone/>
            </a:pPr>
            <a:r>
              <a:rPr lang="pl-PL" sz="7000" b="1" dirty="0" smtClean="0">
                <a:ln>
                  <a:solidFill>
                    <a:srgbClr val="666666"/>
                  </a:solidFill>
                </a:ln>
                <a:solidFill>
                  <a:schemeClr val="tx1"/>
                </a:solidFill>
                <a:latin typeface="Amasis MT Pro Black" panose="02040A04050005020304" pitchFamily="18" charset="-18"/>
              </a:rPr>
              <a:t>Szkoła </a:t>
            </a:r>
            <a:r>
              <a:rPr lang="pl-PL" sz="7000" b="1" dirty="0">
                <a:ln>
                  <a:solidFill>
                    <a:srgbClr val="666666"/>
                  </a:solidFill>
                </a:ln>
                <a:solidFill>
                  <a:schemeClr val="tx1"/>
                </a:solidFill>
                <a:latin typeface="Amasis MT Pro Black" panose="02040A04050005020304" pitchFamily="18" charset="-18"/>
              </a:rPr>
              <a:t>Podstawowa nr 2 im. Jana Pawła II w Lublińcu</a:t>
            </a:r>
            <a:br>
              <a:rPr lang="pl-PL" sz="7000" b="1" dirty="0">
                <a:ln>
                  <a:solidFill>
                    <a:srgbClr val="666666"/>
                  </a:solidFill>
                </a:ln>
                <a:solidFill>
                  <a:schemeClr val="tx1"/>
                </a:solidFill>
                <a:latin typeface="Amasis MT Pro Black" panose="02040A04050005020304" pitchFamily="18" charset="-18"/>
              </a:rPr>
            </a:br>
            <a:r>
              <a:rPr lang="pl-PL" sz="7000" b="1" dirty="0">
                <a:ln>
                  <a:solidFill>
                    <a:srgbClr val="666666"/>
                  </a:solidFill>
                </a:ln>
                <a:solidFill>
                  <a:schemeClr val="tx1"/>
                </a:solidFill>
                <a:latin typeface="Amasis MT Pro Black" panose="02040A04050005020304" pitchFamily="18" charset="-18"/>
              </a:rPr>
              <a:t>20.04.2024 – 27.04.2024</a:t>
            </a:r>
            <a:r>
              <a:rPr lang="pl-PL" sz="7000" b="1" dirty="0">
                <a:solidFill>
                  <a:schemeClr val="tx1"/>
                </a:solidFill>
                <a:latin typeface="Amasis MT Pro Black" panose="02040A04050005020304"/>
              </a:rPr>
              <a:t/>
            </a:r>
            <a:br>
              <a:rPr lang="pl-PL" sz="7000" b="1" dirty="0">
                <a:solidFill>
                  <a:schemeClr val="tx1"/>
                </a:solidFill>
                <a:latin typeface="Amasis MT Pro Black" panose="02040A04050005020304"/>
              </a:rPr>
            </a:br>
            <a:r>
              <a:rPr lang="pl-PL" sz="7000" b="1" dirty="0">
                <a:ln>
                  <a:solidFill>
                    <a:srgbClr val="666666"/>
                  </a:solidFill>
                </a:ln>
                <a:solidFill>
                  <a:schemeClr val="tx1"/>
                </a:solidFill>
                <a:latin typeface="Amasis MT Pro Black" panose="02040A04050005020304" pitchFamily="18" charset="-18"/>
              </a:rPr>
              <a:t>Malta, Rabat, St. Nicholas </a:t>
            </a:r>
            <a:r>
              <a:rPr lang="pl-PL" sz="7000" b="1" dirty="0" smtClean="0">
                <a:ln>
                  <a:solidFill>
                    <a:srgbClr val="666666"/>
                  </a:solidFill>
                </a:ln>
                <a:solidFill>
                  <a:schemeClr val="tx1"/>
                </a:solidFill>
                <a:latin typeface="Amasis MT Pro Black" panose="02040A04050005020304" pitchFamily="18" charset="-18"/>
              </a:rPr>
              <a:t>Collage</a:t>
            </a:r>
          </a:p>
          <a:p>
            <a:pPr marL="0" indent="0" algn="ctr">
              <a:buNone/>
            </a:pPr>
            <a:endParaRPr lang="pl-PL" sz="3500" b="1" dirty="0" smtClean="0">
              <a:ln>
                <a:solidFill>
                  <a:srgbClr val="666666"/>
                </a:solidFill>
              </a:ln>
              <a:solidFill>
                <a:schemeClr val="tx1"/>
              </a:solidFill>
              <a:latin typeface="Amasis MT Pro Black" panose="02040A04050005020304" pitchFamily="18" charset="-18"/>
            </a:endParaRPr>
          </a:p>
          <a:p>
            <a:pPr marL="0" indent="0">
              <a:lnSpc>
                <a:spcPct val="102000"/>
              </a:lnSpc>
              <a:spcAft>
                <a:spcPts val="600"/>
              </a:spcAft>
              <a:buNone/>
            </a:pPr>
            <a:r>
              <a:rPr lang="pl-PL" sz="5000" dirty="0" smtClean="0">
                <a:latin typeface="Amasis MT Pro Black" panose="02040A04050005020304" pitchFamily="18" charset="-18"/>
              </a:rPr>
              <a:t>Sfinansowane </a:t>
            </a:r>
            <a:r>
              <a:rPr lang="pl-PL" sz="5000" dirty="0">
                <a:latin typeface="Amasis MT Pro Black" panose="02040A04050005020304" pitchFamily="18" charset="-18"/>
              </a:rPr>
              <a:t>ze środków UE. Wyrażone poglądy i opinie są jedynie opiniami autora lub autorów i niekoniecznie odzwierciedlają poglądy i opinie Unii Europejskiej. Unia Europejska ani podmiot udzielający dotacji nie ponoszą za nie odpowiedzialności.</a:t>
            </a:r>
          </a:p>
          <a:p>
            <a:pPr>
              <a:lnSpc>
                <a:spcPct val="102000"/>
              </a:lnSpc>
              <a:spcAft>
                <a:spcPts val="600"/>
              </a:spcAft>
            </a:pPr>
            <a:endParaRPr lang="pl-PL" sz="1800" dirty="0"/>
          </a:p>
          <a:p>
            <a:pPr marL="0" indent="0" algn="ctr">
              <a:buNone/>
            </a:pPr>
            <a:r>
              <a:rPr lang="pl-PL" b="1" dirty="0">
                <a:solidFill>
                  <a:schemeClr val="tx1"/>
                </a:solidFill>
                <a:latin typeface="Amasis MT Pro Black" panose="02040A04050005020304"/>
              </a:rPr>
              <a:t/>
            </a:r>
            <a:br>
              <a:rPr lang="pl-PL" b="1" dirty="0">
                <a:solidFill>
                  <a:schemeClr val="tx1"/>
                </a:solidFill>
                <a:latin typeface="Amasis MT Pro Black" panose="02040A04050005020304"/>
              </a:rPr>
            </a:b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="" xmlns:a16="http://schemas.microsoft.com/office/drawing/2014/main" id="{9927D8CA-5AE9-EACF-AB7B-5B4809ACF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43" y="990550"/>
            <a:ext cx="1030313" cy="664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AE01742D-2F3B-86DA-C27D-CD897324E2B6}"/>
              </a:ext>
            </a:extLst>
          </p:cNvPr>
          <p:cNvSpPr txBox="1"/>
          <p:nvPr/>
        </p:nvSpPr>
        <p:spPr>
          <a:xfrm>
            <a:off x="1074307" y="2067042"/>
            <a:ext cx="16179492" cy="1865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800"/>
              </a:lnSpc>
            </a:pPr>
            <a:r>
              <a:rPr lang="pl-PL" sz="48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 Niezapomniane przeżycie</a:t>
            </a:r>
            <a:endParaRPr lang="en-US" sz="4800" dirty="0"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="" xmlns:a16="http://schemas.microsoft.com/office/drawing/2014/main" id="{D9C61F39-3ACF-3478-AD0B-199724EA22C8}"/>
              </a:ext>
            </a:extLst>
          </p:cNvPr>
          <p:cNvSpPr txBox="1"/>
          <p:nvPr/>
        </p:nvSpPr>
        <p:spPr>
          <a:xfrm>
            <a:off x="1082328" y="3819391"/>
            <a:ext cx="16179492" cy="2019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800"/>
              </a:lnSpc>
            </a:pPr>
            <a:r>
              <a:rPr lang="pl-PL" sz="96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- FIREWORKS FESTIVAL –</a:t>
            </a:r>
            <a:endParaRPr lang="en-US" sz="9600" dirty="0"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2141A26-6BD7-50AA-7F08-02EE46011AE9}"/>
              </a:ext>
            </a:extLst>
          </p:cNvPr>
          <p:cNvSpPr txBox="1"/>
          <p:nvPr/>
        </p:nvSpPr>
        <p:spPr>
          <a:xfrm>
            <a:off x="5791200" y="4925399"/>
            <a:ext cx="16179492" cy="1827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800"/>
              </a:lnSpc>
            </a:pPr>
            <a:r>
              <a:rPr lang="pl-PL" sz="36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festiwal  sztucznych ogni w Valletcie</a:t>
            </a:r>
            <a:endParaRPr lang="en-US" sz="3600" dirty="0"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78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40601-WA0002">
            <a:hlinkClick r:id="" action="ppaction://media"/>
            <a:extLst>
              <a:ext uri="{FF2B5EF4-FFF2-40B4-BE49-F238E27FC236}">
                <a16:creationId xmlns="" xmlns:a16="http://schemas.microsoft.com/office/drawing/2014/main" id="{CA835F2E-2389-BD78-A044-5A4FCBB1B0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021" y="-35329"/>
            <a:ext cx="18296021" cy="1031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0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194108" y="460810"/>
            <a:ext cx="8711891" cy="1956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12714" dirty="0" err="1" smtClean="0">
                <a:solidFill>
                  <a:srgbClr val="689DAD"/>
                </a:solidFill>
                <a:latin typeface="Bellaboo"/>
              </a:rPr>
              <a:t>Marsaxlokk</a:t>
            </a:r>
            <a:endParaRPr lang="en-US" sz="12714" dirty="0">
              <a:solidFill>
                <a:srgbClr val="689DAD"/>
              </a:solidFill>
              <a:latin typeface="Bellabo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66799" y="3238500"/>
            <a:ext cx="8220569" cy="5152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00"/>
              </a:lnSpc>
              <a:spcBef>
                <a:spcPct val="0"/>
              </a:spcBef>
            </a:pPr>
            <a:r>
              <a:rPr lang="pl-PL" sz="3200" b="0" i="0" dirty="0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Jest to małe miasteczko, które słynie </a:t>
            </a:r>
            <a:r>
              <a:rPr lang="pl-PL" sz="3200" b="0" i="0" dirty="0" smtClean="0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                               z 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przepięknych kolorowych łodzi, które dryfują </a:t>
            </a:r>
            <a:r>
              <a:rPr lang="pl-PL" sz="3200" b="0" i="0" dirty="0" smtClean="0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                           w 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zatoce. Dodatkowo, jeśli wybierzemy się tam </a:t>
            </a:r>
            <a:r>
              <a:rPr lang="pl-PL" sz="3200" b="0" i="0" dirty="0" smtClean="0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                          w niedzielę 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jest okazja na zobaczenie tradycyjnego targu rybnego, który oprócz różnorodnych </a:t>
            </a:r>
            <a:r>
              <a:rPr lang="pl-PL" sz="3200" b="0" i="0" dirty="0" smtClean="0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ryb                        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i owoców morza oferuje przeróżne lokalne produkty. Wszystko to sprawia, że </a:t>
            </a:r>
            <a:r>
              <a:rPr lang="pl-PL" sz="3200" b="0" i="0" dirty="0" err="1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Marsaxlokk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 jest niesamowicie klimatycznym miejscem i dobrze oddaje ducha tego kraju.</a:t>
            </a:r>
            <a:endParaRPr lang="en-US" sz="2814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A608405-3572-A473-2ECF-81A31AF8FBA9}"/>
              </a:ext>
            </a:extLst>
          </p:cNvPr>
          <p:cNvSpPr txBox="1"/>
          <p:nvPr/>
        </p:nvSpPr>
        <p:spPr>
          <a:xfrm>
            <a:off x="1066800" y="2019300"/>
            <a:ext cx="8220569" cy="535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  <a:spcBef>
                <a:spcPct val="0"/>
              </a:spcBef>
            </a:pPr>
            <a:r>
              <a:rPr lang="pl-PL" sz="3200" i="1" dirty="0">
                <a:solidFill>
                  <a:srgbClr val="7DABB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</a:t>
            </a:r>
            <a:r>
              <a:rPr lang="pl-PL" sz="3200" i="1" dirty="0">
                <a:solidFill>
                  <a:srgbClr val="7DABB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ioska</a:t>
            </a:r>
            <a:r>
              <a:rPr lang="pl-PL" sz="3200" i="1" dirty="0">
                <a:solidFill>
                  <a:srgbClr val="7DABB9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 </a:t>
            </a:r>
            <a:r>
              <a:rPr lang="pl-PL" sz="3200" i="1" dirty="0">
                <a:solidFill>
                  <a:srgbClr val="7DABB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rybacka</a:t>
            </a:r>
            <a:endParaRPr lang="en-US" sz="2814" i="1" dirty="0">
              <a:solidFill>
                <a:srgbClr val="7DABB9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050" name="Picture 2" descr="Traditional brightly painted fishing boats in the harbour at Marsaxlokk,  Malta, Mediterranean, Europe stock photo">
            <a:extLst>
              <a:ext uri="{FF2B5EF4-FFF2-40B4-BE49-F238E27FC236}">
                <a16:creationId xmlns="" xmlns:a16="http://schemas.microsoft.com/office/drawing/2014/main" id="{24248D10-99F0-514A-8CE2-1CBB000BA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268" y="-1026791"/>
            <a:ext cx="8234640" cy="1235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71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>
            <a:extLst>
              <a:ext uri="{FF2B5EF4-FFF2-40B4-BE49-F238E27FC236}">
                <a16:creationId xmlns="" xmlns:a16="http://schemas.microsoft.com/office/drawing/2014/main" id="{BF7EB2FD-B494-56A3-173F-DF1DA9FD4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028"/>
            <a:ext cx="18609892" cy="1046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0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5">
            <a:extLst>
              <a:ext uri="{FF2B5EF4-FFF2-40B4-BE49-F238E27FC236}">
                <a16:creationId xmlns="" xmlns:a16="http://schemas.microsoft.com/office/drawing/2014/main" id="{1B9C97CC-FF6C-9D6D-5B02-CEF52C95D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6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0BD39995-C8F9-97DF-E22B-A7A8232E2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7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>
            <a:extLst>
              <a:ext uri="{FF2B5EF4-FFF2-40B4-BE49-F238E27FC236}">
                <a16:creationId xmlns="" xmlns:a16="http://schemas.microsoft.com/office/drawing/2014/main" id="{2D8797C7-C3AF-7774-EA26-4D9267503E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48" y="8468"/>
            <a:ext cx="5791200" cy="10295469"/>
          </a:xfrm>
          <a:prstGeom prst="rect">
            <a:avLst/>
          </a:prstGeom>
        </p:spPr>
      </p:pic>
      <p:pic>
        <p:nvPicPr>
          <p:cNvPr id="5" name="Symbol zastępczy zawartości 5">
            <a:extLst>
              <a:ext uri="{FF2B5EF4-FFF2-40B4-BE49-F238E27FC236}">
                <a16:creationId xmlns="" xmlns:a16="http://schemas.microsoft.com/office/drawing/2014/main" id="{1394BDCD-3241-5DFD-BD0A-B9B70A2A8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1"/>
            <a:ext cx="5786436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5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EE276BC6-911B-281C-F053-C54D5FBC5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80"/>
            <a:ext cx="18341474" cy="1031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9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>
            <a:extLst>
              <a:ext uri="{FF2B5EF4-FFF2-40B4-BE49-F238E27FC236}">
                <a16:creationId xmlns="" xmlns:a16="http://schemas.microsoft.com/office/drawing/2014/main" id="{12262FE2-7746-6013-3794-8D461F15FAA6}"/>
              </a:ext>
            </a:extLst>
          </p:cNvPr>
          <p:cNvSpPr txBox="1"/>
          <p:nvPr/>
        </p:nvSpPr>
        <p:spPr>
          <a:xfrm>
            <a:off x="9458325" y="3243562"/>
            <a:ext cx="7610475" cy="4574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00"/>
              </a:lnSpc>
              <a:spcBef>
                <a:spcPct val="0"/>
              </a:spcBef>
            </a:pPr>
            <a:r>
              <a:rPr lang="pl-PL" sz="3200" b="0" i="0" dirty="0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Położone na wzgórzu w centrum wyspy stare średniowieczne miasto obwarowane mocnym, obronnym murem nazywane jest dziś „</a:t>
            </a:r>
            <a:r>
              <a:rPr lang="pl-PL" sz="3200" b="0" i="0" dirty="0" err="1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Silent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 City”, czyli „Miastem Ciszy”. W przeszłości nazwa miasta była stosunkowo często zmieniana zależnie od tego, co się na tym terenie działo i co lub kto miał w tym swój udział.</a:t>
            </a:r>
            <a:endParaRPr lang="en-US" sz="2814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="" xmlns:a16="http://schemas.microsoft.com/office/drawing/2014/main" id="{923F4CD7-EDCD-CEB0-09F9-D82C293C211C}"/>
              </a:ext>
            </a:extLst>
          </p:cNvPr>
          <p:cNvSpPr txBox="1"/>
          <p:nvPr/>
        </p:nvSpPr>
        <p:spPr>
          <a:xfrm>
            <a:off x="9577612" y="571500"/>
            <a:ext cx="8711891" cy="1956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12714" dirty="0" smtClean="0">
                <a:solidFill>
                  <a:srgbClr val="689DAD"/>
                </a:solidFill>
                <a:latin typeface="Bellaboo"/>
              </a:rPr>
              <a:t>Mdina</a:t>
            </a:r>
            <a:endParaRPr lang="en-US" sz="12714" dirty="0">
              <a:solidFill>
                <a:srgbClr val="8F1823"/>
              </a:solidFill>
              <a:latin typeface="Bellaboo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="" xmlns:a16="http://schemas.microsoft.com/office/drawing/2014/main" id="{B2E51D76-6813-506E-BD45-D61D111262EB}"/>
              </a:ext>
            </a:extLst>
          </p:cNvPr>
          <p:cNvSpPr txBox="1"/>
          <p:nvPr/>
        </p:nvSpPr>
        <p:spPr>
          <a:xfrm>
            <a:off x="9450304" y="2129990"/>
            <a:ext cx="8220569" cy="535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0"/>
              </a:lnSpc>
              <a:spcBef>
                <a:spcPct val="0"/>
              </a:spcBef>
            </a:pPr>
            <a:r>
              <a:rPr lang="pl-PL" sz="3200" i="1" dirty="0" smtClean="0">
                <a:solidFill>
                  <a:srgbClr val="689DAD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dawna stolica</a:t>
            </a:r>
            <a:endParaRPr lang="en-US" sz="3200" i="1" dirty="0">
              <a:solidFill>
                <a:srgbClr val="EE7275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  <p:pic>
        <p:nvPicPr>
          <p:cNvPr id="6152" name="Picture 8" descr="Vertical shot of a red door of a building in Mdina, Malta Stock Photo |  Adobe Stock">
            <a:extLst>
              <a:ext uri="{FF2B5EF4-FFF2-40B4-BE49-F238E27FC236}">
                <a16:creationId xmlns="" xmlns:a16="http://schemas.microsoft.com/office/drawing/2014/main" id="{F942B88D-6E24-3040-90CE-5F624F44F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" y="-541420"/>
            <a:ext cx="8176044" cy="1225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08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D9F83AE5-9686-2EDA-A1F7-EC38E49ED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5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194109" y="460810"/>
            <a:ext cx="7679212" cy="2174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800"/>
              </a:lnSpc>
            </a:pPr>
            <a:r>
              <a:rPr lang="pl-PL" sz="12714" dirty="0" smtClean="0">
                <a:solidFill>
                  <a:srgbClr val="689DAD"/>
                </a:solidFill>
                <a:latin typeface="Bellaboo"/>
              </a:rPr>
              <a:t>Malta</a:t>
            </a:r>
            <a:endParaRPr lang="en-US" sz="12714" dirty="0">
              <a:solidFill>
                <a:srgbClr val="7D5E37"/>
              </a:solidFill>
              <a:latin typeface="Bellabo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23431" y="3009900"/>
            <a:ext cx="8220569" cy="5729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00"/>
              </a:lnSpc>
              <a:spcBef>
                <a:spcPct val="0"/>
              </a:spcBef>
            </a:pPr>
            <a:r>
              <a:rPr lang="pl-PL" sz="3200" b="0" i="0" dirty="0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Malta to najdalej wysunięte na południe państwo Europy. Na Archipelag Wysp Maltańskich składają się trzy wyspy zamieszkane przez ludzi: Malta, Comino i Gozo. Przyciągają one turystów z całego świata niemal przez cały rok, gdyż średnio rocznie jest tam aż 300 dni, w których możemy cieszyć się słońcem. Ten region </a:t>
            </a:r>
            <a:r>
              <a:rPr lang="pl-PL" sz="3200" b="0" i="0" dirty="0" smtClean="0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oferuje 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również wiele przepięknych cudów natury, budowli i zabytków, które warto odwiedzić, a także mnóstwo różnorodnych plaż.</a:t>
            </a:r>
            <a:endParaRPr lang="en-US" sz="2814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pic>
        <p:nvPicPr>
          <p:cNvPr id="1030" name="Picture 6" descr="Ten amazing things to see in Malta - Travel - Small things in life">
            <a:extLst>
              <a:ext uri="{FF2B5EF4-FFF2-40B4-BE49-F238E27FC236}">
                <a16:creationId xmlns="" xmlns:a16="http://schemas.microsoft.com/office/drawing/2014/main" id="{8C999E16-B067-343A-2A12-A4006B508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094" y="-34090"/>
            <a:ext cx="8256871" cy="1032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5AF519C1-F383-FAD6-2485-DB4816D5F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79D5AE1D-367C-BFEA-185D-2BFDF0F17C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0"/>
            <a:ext cx="5786438" cy="1028700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3E7058E1-350C-4DD2-6975-2A106CF6F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764" y="0"/>
            <a:ext cx="578643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7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66799" y="1349432"/>
            <a:ext cx="8711891" cy="1956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12714" dirty="0" err="1" smtClean="0">
                <a:solidFill>
                  <a:srgbClr val="689DAD"/>
                </a:solidFill>
                <a:latin typeface="Bellaboo"/>
              </a:rPr>
              <a:t>Popeye</a:t>
            </a:r>
            <a:r>
              <a:rPr lang="pl-PL" sz="12714" dirty="0" smtClean="0">
                <a:solidFill>
                  <a:srgbClr val="689DAD"/>
                </a:solidFill>
                <a:latin typeface="Bellaboo"/>
              </a:rPr>
              <a:t> </a:t>
            </a:r>
            <a:r>
              <a:rPr lang="pl-PL" sz="12714" dirty="0" err="1" smtClean="0">
                <a:solidFill>
                  <a:srgbClr val="689DAD"/>
                </a:solidFill>
                <a:latin typeface="Bellaboo"/>
              </a:rPr>
              <a:t>Village</a:t>
            </a:r>
            <a:endParaRPr lang="en-US" sz="12714" dirty="0">
              <a:solidFill>
                <a:srgbClr val="55BDAE"/>
              </a:solidFill>
              <a:latin typeface="Bellabo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66799" y="4152900"/>
            <a:ext cx="8077201" cy="288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00"/>
              </a:lnSpc>
              <a:spcBef>
                <a:spcPct val="0"/>
              </a:spcBef>
            </a:pPr>
            <a:r>
              <a:rPr lang="pl-PL" sz="3200" b="0" i="0" dirty="0"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Wioska jak z bajki została zbudowana na potrzeby filmu „</a:t>
            </a:r>
            <a:r>
              <a:rPr lang="pl-PL" sz="3200" b="0" i="0" dirty="0" err="1"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Popeye</a:t>
            </a:r>
            <a:r>
              <a:rPr lang="pl-PL" sz="3200" b="0" i="0" dirty="0"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”, dlatego można poczuć się tam jakbyśmy cofnęli się w czasie. Tym, co najbardziej przyciąga do tego miejsca, są przeurocze, barwne chatki.</a:t>
            </a:r>
            <a:endParaRPr lang="en-US" sz="2814" dirty="0"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C9B44786-FD30-8AD3-6D1D-23D3B311A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1268" y="-76930"/>
            <a:ext cx="8888772" cy="1036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7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15D545B1-77DA-EBCF-A0B2-7D593CED5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1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678400" cy="100123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639800" cy="102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1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71ABEAE6-22FA-1D16-BE93-B88C0D28C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699" y="0"/>
            <a:ext cx="21123797" cy="10287000"/>
          </a:xfrm>
          <a:prstGeom prst="rect">
            <a:avLst/>
          </a:prstGeom>
        </p:spPr>
      </p:pic>
      <p:grpSp>
        <p:nvGrpSpPr>
          <p:cNvPr id="5" name="Group 3">
            <a:extLst>
              <a:ext uri="{FF2B5EF4-FFF2-40B4-BE49-F238E27FC236}">
                <a16:creationId xmlns="" xmlns:a16="http://schemas.microsoft.com/office/drawing/2014/main" id="{AB4619C9-F1AC-F777-ACA4-7280FB0984FF}"/>
              </a:ext>
            </a:extLst>
          </p:cNvPr>
          <p:cNvGrpSpPr/>
          <p:nvPr/>
        </p:nvGrpSpPr>
        <p:grpSpPr>
          <a:xfrm>
            <a:off x="-1311045" y="0"/>
            <a:ext cx="22478248" cy="11291064"/>
            <a:chOff x="0" y="0"/>
            <a:chExt cx="4889564" cy="2769850"/>
          </a:xfrm>
          <a:solidFill>
            <a:schemeClr val="tx1">
              <a:lumMod val="95000"/>
              <a:lumOff val="5000"/>
              <a:alpha val="14902"/>
            </a:schemeClr>
          </a:solidFill>
        </p:grpSpPr>
        <p:sp>
          <p:nvSpPr>
            <p:cNvPr id="6" name="Freeform 4">
              <a:extLst>
                <a:ext uri="{FF2B5EF4-FFF2-40B4-BE49-F238E27FC236}">
                  <a16:creationId xmlns="" xmlns:a16="http://schemas.microsoft.com/office/drawing/2014/main" id="{0078CF26-9FCA-A2F7-2B41-F1C4D98D0A14}"/>
                </a:ext>
              </a:extLst>
            </p:cNvPr>
            <p:cNvSpPr/>
            <p:nvPr/>
          </p:nvSpPr>
          <p:spPr>
            <a:xfrm>
              <a:off x="0" y="0"/>
              <a:ext cx="4889564" cy="2769850"/>
            </a:xfrm>
            <a:custGeom>
              <a:avLst/>
              <a:gdLst/>
              <a:ahLst/>
              <a:cxnLst/>
              <a:rect l="l" t="t" r="r" b="b"/>
              <a:pathLst>
                <a:path w="4889564" h="2769850">
                  <a:moveTo>
                    <a:pt x="0" y="0"/>
                  </a:moveTo>
                  <a:lnTo>
                    <a:pt x="4889564" y="0"/>
                  </a:lnTo>
                  <a:lnTo>
                    <a:pt x="4889564" y="2769850"/>
                  </a:lnTo>
                  <a:lnTo>
                    <a:pt x="0" y="2769850"/>
                  </a:lnTo>
                  <a:close/>
                </a:path>
              </a:pathLst>
            </a:custGeom>
            <a:grpFill/>
          </p:spPr>
        </p:sp>
        <p:sp>
          <p:nvSpPr>
            <p:cNvPr id="7" name="TextBox 5">
              <a:extLst>
                <a:ext uri="{FF2B5EF4-FFF2-40B4-BE49-F238E27FC236}">
                  <a16:creationId xmlns="" xmlns:a16="http://schemas.microsoft.com/office/drawing/2014/main" id="{7ED4CD27-551C-432B-33C7-81F15310D7D7}"/>
                </a:ext>
              </a:extLst>
            </p:cNvPr>
            <p:cNvSpPr txBox="1"/>
            <p:nvPr/>
          </p:nvSpPr>
          <p:spPr>
            <a:xfrm>
              <a:off x="0" y="-38100"/>
              <a:ext cx="4889564" cy="28079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74"/>
                </a:lnSpc>
              </a:pPr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3">
            <a:extLst>
              <a:ext uri="{FF2B5EF4-FFF2-40B4-BE49-F238E27FC236}">
                <a16:creationId xmlns="" xmlns:a16="http://schemas.microsoft.com/office/drawing/2014/main" id="{923F4CD7-EDCD-CEB0-09F9-D82C293C211C}"/>
              </a:ext>
            </a:extLst>
          </p:cNvPr>
          <p:cNvSpPr txBox="1"/>
          <p:nvPr/>
        </p:nvSpPr>
        <p:spPr>
          <a:xfrm>
            <a:off x="2019299" y="4044334"/>
            <a:ext cx="15163800" cy="2662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l-PL" sz="17300" dirty="0" err="1">
                <a:solidFill>
                  <a:schemeClr val="bg1"/>
                </a:solidFill>
                <a:latin typeface="Bellaboo"/>
              </a:rPr>
              <a:t>Szkola</a:t>
            </a:r>
            <a:r>
              <a:rPr lang="pl-PL" sz="17300" dirty="0">
                <a:solidFill>
                  <a:schemeClr val="bg1"/>
                </a:solidFill>
                <a:latin typeface="Bellaboo"/>
              </a:rPr>
              <a:t> partnerska</a:t>
            </a:r>
            <a:endParaRPr lang="en-US" sz="17300" dirty="0">
              <a:solidFill>
                <a:schemeClr val="bg1"/>
              </a:solidFill>
              <a:latin typeface="Bellaboo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="" xmlns:a16="http://schemas.microsoft.com/office/drawing/2014/main" id="{B2E51D76-6813-506E-BD45-D61D111262EB}"/>
              </a:ext>
            </a:extLst>
          </p:cNvPr>
          <p:cNvSpPr txBox="1"/>
          <p:nvPr/>
        </p:nvSpPr>
        <p:spPr>
          <a:xfrm>
            <a:off x="4724400" y="6438900"/>
            <a:ext cx="8220569" cy="535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200" i="1" dirty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</a:t>
            </a:r>
            <a:r>
              <a:rPr lang="pl-PL" sz="3200" i="1" dirty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3200" i="1" dirty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 Nicholas College, Middle School w Rabat</a:t>
            </a:r>
            <a:r>
              <a:rPr lang="pl-PL" sz="3200" i="1" dirty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-</a:t>
            </a:r>
            <a:endParaRPr lang="en-US" sz="3200" i="1" dirty="0">
              <a:solidFill>
                <a:schemeClr val="bg1">
                  <a:lumMod val="9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26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D52011ED-AA5D-0349-918C-52EDCC9A8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1" y="0"/>
            <a:ext cx="2286000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8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C6801F71-D4AB-39FF-CB2B-DA9261F96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41563"/>
            <a:ext cx="22898484" cy="10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500373F6-6A09-B764-18B6-19B744A3F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243" y="-55418"/>
            <a:ext cx="22898486" cy="10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9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705195E9-15C9-FAA9-6279-ACED59C0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31173"/>
            <a:ext cx="22860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4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9458325" y="1104900"/>
            <a:ext cx="7557918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399"/>
              </a:lnSpc>
            </a:pPr>
            <a:r>
              <a:rPr lang="pl-PL" sz="9600" dirty="0" err="1" smtClean="0">
                <a:solidFill>
                  <a:srgbClr val="689DAD"/>
                </a:solidFill>
                <a:latin typeface="Bellaboo"/>
              </a:rPr>
              <a:t>Valetta</a:t>
            </a:r>
            <a:r>
              <a:rPr lang="pl-PL" sz="9600" dirty="0" smtClean="0">
                <a:solidFill>
                  <a:srgbClr val="689DAD"/>
                </a:solidFill>
                <a:latin typeface="Bellaboo"/>
              </a:rPr>
              <a:t> - stolica</a:t>
            </a:r>
            <a:endParaRPr lang="en-US" sz="9571" dirty="0">
              <a:solidFill>
                <a:srgbClr val="717969"/>
              </a:solidFill>
              <a:latin typeface="Bellaboo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="" xmlns:a16="http://schemas.microsoft.com/office/drawing/2014/main" id="{12262FE2-7746-6013-3794-8D461F15FAA6}"/>
              </a:ext>
            </a:extLst>
          </p:cNvPr>
          <p:cNvSpPr txBox="1"/>
          <p:nvPr/>
        </p:nvSpPr>
        <p:spPr>
          <a:xfrm>
            <a:off x="9458325" y="3243562"/>
            <a:ext cx="8220569" cy="5729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00"/>
              </a:lnSpc>
              <a:spcBef>
                <a:spcPct val="0"/>
              </a:spcBef>
            </a:pPr>
            <a:r>
              <a:rPr lang="pl-PL" sz="3200" b="0" i="0" dirty="0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To miejsce jest przepełnione zabytkami po brzegi, gdy przekraczamy bramy miasta można poczuć się jak w jednym wielkim muzeum na świeżym powietrzu. </a:t>
            </a:r>
            <a:r>
              <a:rPr lang="pl-PL" sz="3200" b="0" i="0" dirty="0" err="1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Valetta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 jest niesamowicie klimatycznym miejscem o wyjątkowych budowlach powstałych ze złotego piaskowca. Sam spacer po tym miejscu, bez zwiedzania wnętrz pałaców, katedr itp., może być niesamowitą frajdą. Wąskie uliczki, kryją </a:t>
            </a:r>
            <a:r>
              <a:rPr lang="pl-PL" sz="3200" b="0" i="0" dirty="0" smtClean="0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                       w 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sobie wiele magii, a finezyjne ogrody i potężne mury dodają jej blasku.</a:t>
            </a:r>
            <a:endParaRPr lang="en-US" sz="2814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pic>
        <p:nvPicPr>
          <p:cNvPr id="5124" name="Picture 4" descr="Street of Valletta on Malta · Free Stock Photo">
            <a:extLst>
              <a:ext uri="{FF2B5EF4-FFF2-40B4-BE49-F238E27FC236}">
                <a16:creationId xmlns="" xmlns:a16="http://schemas.microsoft.com/office/drawing/2014/main" id="{0AA5BA1A-F052-22B9-FC2B-A53124B4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63" y="-2049565"/>
            <a:ext cx="8220569" cy="1233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CB05583E-B25A-4562-CEA3-052AEA5AB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-360218"/>
            <a:ext cx="23622002" cy="1062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9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15C85F47-A8B2-B0C2-5009-2F85514F0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-492584"/>
            <a:ext cx="23954629" cy="1077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3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C46DF6FD-11B3-637E-2D72-84F14B5C9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-381000"/>
            <a:ext cx="23622000" cy="1062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2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9CFE2EC8-0AD2-A676-0E41-067FF194A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1" y="-342900"/>
            <a:ext cx="23621999" cy="1062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4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4A4CF689-D7FE-E01D-CF52-F506870D5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-266700"/>
            <a:ext cx="18745469" cy="1055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3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99D9A021-9CCD-61A0-6A2D-01A45C7DE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0392"/>
            <a:ext cx="18290213" cy="1029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8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63B526E6-2F9A-8C7D-6D6E-AFA0FC642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0"/>
            <a:ext cx="18322636" cy="1031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6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05F279A2-D22F-0B4A-07B2-6C41369DC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5999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7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AE01742D-2F3B-86DA-C27D-CD897324E2B6}"/>
              </a:ext>
            </a:extLst>
          </p:cNvPr>
          <p:cNvSpPr txBox="1"/>
          <p:nvPr/>
        </p:nvSpPr>
        <p:spPr>
          <a:xfrm>
            <a:off x="1746327" y="4404836"/>
            <a:ext cx="1479534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l-PL" sz="48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Zwiedzanie przepięknego pałacu </a:t>
            </a:r>
            <a:r>
              <a:rPr lang="pl-PL" sz="4800" dirty="0" err="1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Sant</a:t>
            </a:r>
            <a:r>
              <a:rPr lang="pl-PL" sz="48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 Anton oraz otaczającego go ogrodu ze </a:t>
            </a:r>
            <a:r>
              <a:rPr lang="pl-PL" sz="4800" dirty="0" smtClean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ścieżkami, </a:t>
            </a:r>
            <a:r>
              <a:rPr lang="pl-PL" sz="48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fontannami i rzeźbami.</a:t>
            </a:r>
            <a:endParaRPr lang="en-US" sz="4800" dirty="0"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0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2CDD3918-04A5-BF70-0F89-792624738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1EB4F45C-75F9-84F4-A005-81CFF86F8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" y="0"/>
            <a:ext cx="18271756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9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D22FEE9B-3F71-DC02-AF32-5E5C204B87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09" y="-24245"/>
            <a:ext cx="579158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0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4BC91D14-0B4E-866D-C881-80B58972D2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9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3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42721930-E985-D5C0-8AC8-3AE3F2CF8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30834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8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AE01742D-2F3B-86DA-C27D-CD897324E2B6}"/>
              </a:ext>
            </a:extLst>
          </p:cNvPr>
          <p:cNvSpPr txBox="1"/>
          <p:nvPr/>
        </p:nvSpPr>
        <p:spPr>
          <a:xfrm>
            <a:off x="1746327" y="4404836"/>
            <a:ext cx="1479534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l-PL" sz="48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Plażowanie na </a:t>
            </a:r>
            <a:r>
              <a:rPr lang="pl-PL" sz="4800" b="1" dirty="0" err="1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Golden</a:t>
            </a:r>
            <a:r>
              <a:rPr lang="pl-PL" sz="4800" b="1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 Bay </a:t>
            </a:r>
            <a:r>
              <a:rPr lang="pl-PL" sz="48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– jednej  z najpiękniejszych  </a:t>
            </a:r>
            <a:r>
              <a:rPr lang="pl-PL" sz="4800" dirty="0" smtClean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zatok                    </a:t>
            </a:r>
            <a:r>
              <a:rPr lang="pl-PL" sz="48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i piaszczystych plaż na Malcie.</a:t>
            </a:r>
            <a:endParaRPr lang="en-US" sz="4800" dirty="0"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39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F04E809B-6A91-1917-D2EC-AECEED9E9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0"/>
            <a:ext cx="18296238" cy="1030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0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4DAE2D00-483B-ADD9-D730-7B6220B58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4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69515A38-069B-AEC4-E44D-815C3CAEA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9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9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2323B22A-B692-8586-09DF-847A9BA636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4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AE01742D-2F3B-86DA-C27D-CD897324E2B6}"/>
              </a:ext>
            </a:extLst>
          </p:cNvPr>
          <p:cNvSpPr txBox="1"/>
          <p:nvPr/>
        </p:nvSpPr>
        <p:spPr>
          <a:xfrm>
            <a:off x="1746327" y="4404836"/>
            <a:ext cx="1479534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l-PL" sz="48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Spacery po </a:t>
            </a:r>
            <a:r>
              <a:rPr lang="pl-PL" sz="4800" b="1" dirty="0" err="1" smtClean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Sliemie</a:t>
            </a:r>
            <a:r>
              <a:rPr lang="pl-PL" sz="4800" dirty="0" smtClean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 </a:t>
            </a:r>
            <a:r>
              <a:rPr lang="pl-PL" sz="48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– miejscu naszego zakwaterowania oraz wypoczynek na basenie</a:t>
            </a:r>
            <a:endParaRPr lang="en-US" sz="4800" dirty="0"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12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562100"/>
            <a:ext cx="7010400" cy="8458200"/>
          </a:xfrm>
        </p:spPr>
        <p:txBody>
          <a:bodyPr>
            <a:normAutofit/>
          </a:bodyPr>
          <a:lstStyle/>
          <a:p>
            <a:endParaRPr lang="pl-PL" sz="4800" dirty="0" smtClean="0">
              <a:latin typeface="Roboto Condensed Light" panose="020B0604020202020204" charset="0"/>
              <a:ea typeface="Roboto Condensed Light" panose="020B0604020202020204" charset="0"/>
              <a:cs typeface="Roboto Condensed Light" panose="020B0604020202020204" charset="0"/>
            </a:endParaRPr>
          </a:p>
          <a:p>
            <a:endParaRPr lang="pl-PL" sz="4800" dirty="0">
              <a:latin typeface="Roboto Condensed Light" panose="020B0604020202020204" charset="0"/>
              <a:ea typeface="Roboto Condensed Light" panose="020B0604020202020204" charset="0"/>
              <a:cs typeface="Roboto Condensed Light" panose="020B0604020202020204" charset="0"/>
            </a:endParaRPr>
          </a:p>
          <a:p>
            <a:endParaRPr lang="pl-PL" sz="4800" dirty="0" smtClean="0">
              <a:latin typeface="Roboto Condensed Light" panose="020B0604020202020204" charset="0"/>
              <a:ea typeface="Roboto Condensed Light" panose="020B0604020202020204" charset="0"/>
              <a:cs typeface="Roboto Condensed Light" panose="020B0604020202020204" charset="0"/>
            </a:endParaRPr>
          </a:p>
          <a:p>
            <a:r>
              <a:rPr lang="pl-PL" sz="4800" dirty="0" err="1" smtClean="0">
                <a:latin typeface="Roboto Condensed Light" panose="020B0604020202020204" charset="0"/>
                <a:ea typeface="Roboto Condensed Light" panose="020B0604020202020204" charset="0"/>
                <a:cs typeface="Roboto Condensed Light" panose="020B0604020202020204" charset="0"/>
              </a:rPr>
              <a:t>Sliema</a:t>
            </a:r>
            <a:r>
              <a:rPr lang="pl-PL" sz="4800" dirty="0" smtClean="0">
                <a:latin typeface="Roboto Condensed Light" panose="020B0604020202020204" charset="0"/>
                <a:ea typeface="Roboto Condensed Light" panose="020B0604020202020204" charset="0"/>
                <a:cs typeface="Roboto Condensed Light" panose="020B0604020202020204" charset="0"/>
              </a:rPr>
              <a:t> Hotel by ST </a:t>
            </a:r>
            <a:r>
              <a:rPr lang="pl-PL" sz="4800" dirty="0" err="1" smtClean="0">
                <a:latin typeface="Roboto Condensed Light" panose="020B0604020202020204" charset="0"/>
                <a:ea typeface="Roboto Condensed Light" panose="020B0604020202020204" charset="0"/>
                <a:cs typeface="Roboto Condensed Light" panose="020B0604020202020204" charset="0"/>
              </a:rPr>
              <a:t>Hotels</a:t>
            </a:r>
            <a:endParaRPr lang="pl-PL" sz="4800" dirty="0">
              <a:latin typeface="Roboto Condensed Light" panose="020B0604020202020204" charset="0"/>
              <a:ea typeface="Roboto Condensed Light" panose="020B0604020202020204" charset="0"/>
              <a:cs typeface="Roboto Condensed Light" panose="020B0604020202020204" charset="0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="" xmlns:a16="http://schemas.microsoft.com/office/drawing/2014/main" id="{FED1306C-93DA-B73D-215E-36EC3CC126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074" y="273050"/>
            <a:ext cx="5487701" cy="974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7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6B3A6628-9229-7BBD-8430-641608945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528"/>
            <a:ext cx="18308218" cy="1030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6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526000" cy="97456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" y="0"/>
            <a:ext cx="18203679" cy="1024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9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62BA9D6A-9920-5270-7B7C-E09EFB91B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9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7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754600" cy="100123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80169"/>
            <a:ext cx="7800975" cy="1040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5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3E011367-243E-5F4E-54EC-673EA9C8A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22860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1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67B4DD1C-7205-D6DF-101A-D5D9F119F0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r="18182"/>
          <a:stretch/>
        </p:blipFill>
        <p:spPr>
          <a:xfrm>
            <a:off x="1981200" y="0"/>
            <a:ext cx="1447800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F619FEB0-D15C-5293-F647-D12380E6B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70" y="-29862"/>
            <a:ext cx="18604374" cy="1045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70810" y="918168"/>
            <a:ext cx="8711891" cy="1956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12714" dirty="0" smtClean="0">
                <a:solidFill>
                  <a:srgbClr val="689DAD"/>
                </a:solidFill>
                <a:latin typeface="Bellaboo"/>
              </a:rPr>
              <a:t>Gozo</a:t>
            </a:r>
            <a:endParaRPr lang="en-US" sz="12714" dirty="0">
              <a:solidFill>
                <a:srgbClr val="05287C"/>
              </a:solidFill>
              <a:latin typeface="Bellaboo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66799" y="3262079"/>
            <a:ext cx="8077201" cy="5193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00"/>
              </a:lnSpc>
              <a:spcBef>
                <a:spcPct val="0"/>
              </a:spcBef>
            </a:pPr>
            <a:r>
              <a:rPr lang="pl-PL" sz="3200" b="0" i="0" dirty="0"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Lecąc na Maltę, warto część swojego pobytu spędzić na Gozo, które oferuje równie dużo przepięknych miejsc i atrakcji. Jest to druga co do wielkości wyspa Archipelagu Wysp Maltańskich.  Na Gozo dotarliśmy promem kursującym co 30 min. Nazwa wyspy oznacza – radość – i coś w tym jest, tam życie biegnie nieco wolniej, jest bardziej wiejsko i sielankowo. Matka natura </a:t>
            </a:r>
            <a:r>
              <a:rPr lang="pl-PL" sz="3200" b="0" i="0" dirty="0" smtClean="0"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sowicie </a:t>
            </a:r>
            <a:r>
              <a:rPr lang="pl-PL" sz="3200" b="0" i="0" dirty="0"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obdarzyła te zakątki swoimi darami</a:t>
            </a:r>
            <a:r>
              <a:rPr lang="pl-PL" sz="3200" b="0" i="0" dirty="0">
                <a:solidFill>
                  <a:srgbClr val="000000"/>
                </a:solidFill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.</a:t>
            </a:r>
            <a:endParaRPr lang="en-US" sz="2814" dirty="0">
              <a:solidFill>
                <a:srgbClr val="000000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pic>
        <p:nvPicPr>
          <p:cNvPr id="7170" name="Picture 2" descr="Fototapeta Azure Window na Gozo Malta pionowa - PIXERS.PL">
            <a:extLst>
              <a:ext uri="{FF2B5EF4-FFF2-40B4-BE49-F238E27FC236}">
                <a16:creationId xmlns="" xmlns:a16="http://schemas.microsoft.com/office/drawing/2014/main" id="{111271BB-DBF7-C40E-CCF3-F78197EA5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b="6841"/>
          <a:stretch/>
        </p:blipFill>
        <p:spPr bwMode="auto">
          <a:xfrm>
            <a:off x="10031268" y="-38100"/>
            <a:ext cx="8256732" cy="1046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8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678400" cy="98218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50800"/>
            <a:ext cx="8178800" cy="1090506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-50800"/>
            <a:ext cx="8039100" cy="1071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6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526000" cy="100123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0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602200" cy="989806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-12700"/>
            <a:ext cx="8686800" cy="106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7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4F0E6D99-64E3-1BAD-C1FE-39B64B611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516600" cy="1042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7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>
            <a:extLst>
              <a:ext uri="{FF2B5EF4-FFF2-40B4-BE49-F238E27FC236}">
                <a16:creationId xmlns="" xmlns:a16="http://schemas.microsoft.com/office/drawing/2014/main" id="{12262FE2-7746-6013-3794-8D461F15FAA6}"/>
              </a:ext>
            </a:extLst>
          </p:cNvPr>
          <p:cNvSpPr txBox="1"/>
          <p:nvPr/>
        </p:nvSpPr>
        <p:spPr>
          <a:xfrm>
            <a:off x="9576109" y="4123277"/>
            <a:ext cx="7610475" cy="288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00"/>
              </a:lnSpc>
              <a:spcBef>
                <a:spcPct val="0"/>
              </a:spcBef>
            </a:pPr>
            <a:r>
              <a:rPr lang="pl-PL" sz="3200" b="0" i="0" dirty="0"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Maltańczycy oferują wiele rejsów na </a:t>
            </a:r>
            <a:r>
              <a:rPr lang="pl-PL" sz="3200" b="0" i="0" dirty="0" smtClean="0"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tę </a:t>
            </a:r>
            <a:r>
              <a:rPr lang="pl-PL" sz="3200" b="0" i="0" dirty="0">
                <a:effectLst/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wyspę, ponieważ znajduje się tam jedna z najbardziej rozpoznawalnych atrakcji Malty, czyli Błękitna Laguna. Słynie ona z lazurowej, krystalicznie czystej wody i przepięknych widoków.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="" xmlns:a16="http://schemas.microsoft.com/office/drawing/2014/main" id="{923F4CD7-EDCD-CEB0-09F9-D82C293C211C}"/>
              </a:ext>
            </a:extLst>
          </p:cNvPr>
          <p:cNvSpPr txBox="1"/>
          <p:nvPr/>
        </p:nvSpPr>
        <p:spPr>
          <a:xfrm>
            <a:off x="9576109" y="1485900"/>
            <a:ext cx="8711891" cy="1956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12714" dirty="0" smtClean="0">
                <a:solidFill>
                  <a:srgbClr val="689DAD"/>
                </a:solidFill>
                <a:latin typeface="Bellaboo"/>
              </a:rPr>
              <a:t>Wyspa Comino</a:t>
            </a:r>
            <a:endParaRPr lang="en-US" sz="12714" dirty="0">
              <a:solidFill>
                <a:srgbClr val="3AD7D8"/>
              </a:solidFill>
              <a:latin typeface="Bellaboo"/>
            </a:endParaRPr>
          </a:p>
        </p:txBody>
      </p:sp>
      <p:pic>
        <p:nvPicPr>
          <p:cNvPr id="13318" name="Picture 6" descr="5 Ways to get to the Blue Lagoon in Malta + Things to Know Before you Go -  Destination Daydreamer">
            <a:extLst>
              <a:ext uri="{FF2B5EF4-FFF2-40B4-BE49-F238E27FC236}">
                <a16:creationId xmlns="" xmlns:a16="http://schemas.microsoft.com/office/drawing/2014/main" id="{F6A8C0DA-CEAB-D78E-1FF1-E0E2332F3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570956" y="0"/>
            <a:ext cx="13716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24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A293DBFB-74CC-E44C-6ED0-EE6746651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9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0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E55CFE84-2827-9308-4FDF-15EC6A50C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0" y="-76375"/>
            <a:ext cx="22949629" cy="1032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1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A51F2F91-9A28-A600-1429-281B7F6AB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7" y="0"/>
            <a:ext cx="18610123" cy="1047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6B8889DB-CB2B-9F8C-7096-82830FD3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-74543"/>
            <a:ext cx="23025653" cy="1036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8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E4B3DF6B-317D-CC1E-573B-D245ED345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982"/>
            <a:ext cx="18332115" cy="1032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74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AE01742D-2F3B-86DA-C27D-CD897324E2B6}"/>
              </a:ext>
            </a:extLst>
          </p:cNvPr>
          <p:cNvSpPr txBox="1"/>
          <p:nvPr/>
        </p:nvSpPr>
        <p:spPr>
          <a:xfrm>
            <a:off x="1524000" y="4457700"/>
            <a:ext cx="15779673" cy="4578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100"/>
              </a:lnSpc>
            </a:pPr>
            <a:r>
              <a:rPr lang="pl-PL" sz="4000" dirty="0" smtClean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Grupa </a:t>
            </a:r>
            <a:r>
              <a:rPr lang="pl-PL" sz="4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projektowa uczniów wraz z nauczycielami </a:t>
            </a:r>
            <a:r>
              <a:rPr lang="pl-PL" sz="4000" dirty="0" smtClean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poza codziennymi zajęciami edukacyjnymi w szkole partnerskiej wzięła udział w wycieczkach fakultatywnych</a:t>
            </a:r>
            <a:r>
              <a:rPr lang="pl-PL" sz="4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  w celu  zwiedzania niezwykle </a:t>
            </a:r>
            <a:r>
              <a:rPr lang="pl-PL" sz="4000" dirty="0" smtClean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urokliwych i </a:t>
            </a:r>
            <a:r>
              <a:rPr lang="pl-PL" sz="4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zabytkowych miejsc na Malcie – stolica </a:t>
            </a:r>
            <a:r>
              <a:rPr lang="pl-PL" sz="4000" dirty="0" err="1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Valetta</a:t>
            </a:r>
            <a:r>
              <a:rPr lang="pl-PL" sz="4000" dirty="0" smtClean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, Gozo, </a:t>
            </a:r>
            <a:r>
              <a:rPr lang="pl-PL" sz="40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wyspa Comino. Wycieczki umożliwiły poznanie historii, zabytków i architektury tego pięknego państwa.</a:t>
            </a:r>
          </a:p>
          <a:p>
            <a:pPr algn="just">
              <a:lnSpc>
                <a:spcPts val="5100"/>
              </a:lnSpc>
            </a:pPr>
            <a:endParaRPr lang="pl-PL" sz="4000" dirty="0">
              <a:solidFill>
                <a:srgbClr val="7D5E37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  <a:p>
            <a:pPr algn="just">
              <a:lnSpc>
                <a:spcPts val="5100"/>
              </a:lnSpc>
            </a:pPr>
            <a:endParaRPr lang="pl-PL" sz="4000" dirty="0">
              <a:solidFill>
                <a:srgbClr val="7D5E37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="" xmlns:a16="http://schemas.microsoft.com/office/drawing/2014/main" id="{2AEBDDDB-EBBB-D0C0-E1C8-5E402A616B03}"/>
              </a:ext>
            </a:extLst>
          </p:cNvPr>
          <p:cNvSpPr txBox="1"/>
          <p:nvPr/>
        </p:nvSpPr>
        <p:spPr>
          <a:xfrm>
            <a:off x="2133600" y="376572"/>
            <a:ext cx="15170072" cy="4078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6500" dirty="0" smtClean="0">
                <a:solidFill>
                  <a:srgbClr val="689DAD"/>
                </a:solidFill>
                <a:latin typeface="Bellaboo"/>
              </a:rPr>
              <a:t>Podsumowanie</a:t>
            </a:r>
            <a:endParaRPr lang="en-US" sz="26500" dirty="0">
              <a:solidFill>
                <a:schemeClr val="bg1">
                  <a:lumMod val="85000"/>
                </a:schemeClr>
              </a:solidFill>
              <a:latin typeface="Bellaboo"/>
            </a:endParaRPr>
          </a:p>
        </p:txBody>
      </p:sp>
    </p:spTree>
    <p:extLst>
      <p:ext uri="{BB962C8B-B14F-4D97-AF65-F5344CB8AC3E}">
        <p14:creationId xmlns:p14="http://schemas.microsoft.com/office/powerpoint/2010/main" val="124794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AE01742D-2F3B-86DA-C27D-CD897324E2B6}"/>
              </a:ext>
            </a:extLst>
          </p:cNvPr>
          <p:cNvSpPr txBox="1"/>
          <p:nvPr/>
        </p:nvSpPr>
        <p:spPr>
          <a:xfrm>
            <a:off x="1746327" y="2084970"/>
            <a:ext cx="14795346" cy="6117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  <a:spcAft>
                <a:spcPts val="1800"/>
              </a:spcAft>
            </a:pPr>
            <a:r>
              <a:rPr lang="pl-PL" sz="36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Wyjazd na Maltę okazał się być niezwykle cennym doświadczeniem, umożliwił rozwój  kompetencji językowych, przyczynił się do zwiększenia poczucia pewności siebie u uczestników, którzy zdecydowanie łatwiej mogli porozumiewać </a:t>
            </a:r>
            <a:r>
              <a:rPr lang="pl-PL" sz="3600" dirty="0" smtClean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się                                 </a:t>
            </a:r>
            <a:r>
              <a:rPr lang="pl-PL" sz="36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z innymi w języku angielskim, nauczył nas samodzielności, dał szansę zdobycia ogromnej wiedzy językowej, metodycznej oraz wiedzy dotyczącej historii Malty. Pozwolił na nawiązanie międzynarodowych przyjaźni. Dzięki pracy w grupie nawiązaliśmy </a:t>
            </a:r>
            <a:r>
              <a:rPr lang="pl-PL" sz="3600" dirty="0" smtClean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nowe </a:t>
            </a:r>
            <a:r>
              <a:rPr lang="pl-PL" sz="3600" dirty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znajomości, a nauczyciele wymienili się doświadczeniem zdobywanym przez lata w swojej pracy. Wróciliśmy do kraju z ogromną satysfakcją i dumą. Nowe umiejętności niewątpliwie przyczynią się do podniesienia jakości pracy naszej  </a:t>
            </a:r>
            <a:r>
              <a:rPr lang="pl-PL" sz="3600" dirty="0" smtClean="0"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rPr>
              <a:t>szkoły.</a:t>
            </a:r>
            <a:endParaRPr lang="pl-PL" sz="3600" dirty="0">
              <a:latin typeface="Roboto Condensed Light" panose="02000000000000000000" pitchFamily="2" charset="0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20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7449800" cy="9517062"/>
          </a:xfrm>
        </p:spPr>
        <p:txBody>
          <a:bodyPr>
            <a:normAutofit/>
          </a:bodyPr>
          <a:lstStyle/>
          <a:p>
            <a:r>
              <a:rPr lang="pl-PL" sz="4800" dirty="0" smtClean="0">
                <a:latin typeface="Roboto Condensed Light" panose="020B0604020202020204" charset="0"/>
                <a:ea typeface="Roboto Condensed Light" panose="020B0604020202020204" charset="0"/>
                <a:cs typeface="Roboto Condensed Light" panose="020B0604020202020204" charset="0"/>
              </a:rPr>
              <a:t>Serdecznie dziękujemy Dyrekcji za wspaniałą organizację wyjazdu </a:t>
            </a:r>
            <a:br>
              <a:rPr lang="pl-PL" sz="4800" dirty="0" smtClean="0">
                <a:latin typeface="Roboto Condensed Light" panose="020B0604020202020204" charset="0"/>
                <a:ea typeface="Roboto Condensed Light" panose="020B0604020202020204" charset="0"/>
                <a:cs typeface="Roboto Condensed Light" panose="020B0604020202020204" charset="0"/>
              </a:rPr>
            </a:br>
            <a:r>
              <a:rPr lang="pl-PL" sz="4800" dirty="0" smtClean="0">
                <a:latin typeface="Roboto Condensed Light" panose="020B0604020202020204" charset="0"/>
                <a:ea typeface="Roboto Condensed Light" panose="020B0604020202020204" charset="0"/>
                <a:cs typeface="Roboto Condensed Light" panose="020B0604020202020204" charset="0"/>
              </a:rPr>
              <a:t>oraz kierujemy słowa uznania dla nauczycieli za opiekę, kompetentność, życzliwość i szybką reakcję na nasze potrzeby. Dziękujemy również Wam Drodzy Rodzice za możliwość uczestniczenia w tym projekcie. </a:t>
            </a:r>
            <a:br>
              <a:rPr lang="pl-PL" sz="4800" dirty="0" smtClean="0">
                <a:latin typeface="Roboto Condensed Light" panose="020B0604020202020204" charset="0"/>
                <a:ea typeface="Roboto Condensed Light" panose="020B0604020202020204" charset="0"/>
                <a:cs typeface="Roboto Condensed Light" panose="020B0604020202020204" charset="0"/>
              </a:rPr>
            </a:br>
            <a:endParaRPr lang="pl-PL" sz="4800" dirty="0">
              <a:latin typeface="Roboto Condensed Light" panose="020B0604020202020204" charset="0"/>
              <a:ea typeface="Roboto Condensed Light" panose="020B0604020202020204" charset="0"/>
              <a:cs typeface="Roboto Condensed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85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="" xmlns:a16="http://schemas.microsoft.com/office/drawing/2014/main" id="{2E8F7722-4A96-6E08-6642-C67F327B0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510" y="1194357"/>
            <a:ext cx="1079085" cy="69500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="" xmlns:a16="http://schemas.microsoft.com/office/drawing/2014/main" id="{CD6A54F6-E4D8-281E-D18D-A2AC34540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843093"/>
            <a:ext cx="4922752" cy="1341675"/>
          </a:xfrm>
        </p:spPr>
        <p:txBody>
          <a:bodyPr/>
          <a:lstStyle/>
          <a:p>
            <a:pPr algn="l"/>
            <a:r>
              <a:rPr lang="pl-PL" sz="2100" b="1" kern="100" dirty="0" smtClean="0">
                <a:solidFill>
                  <a:srgbClr val="0E419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Dofinansowane </a:t>
            </a:r>
            <a:r>
              <a:rPr lang="pl-PL" sz="2100" b="1" kern="100" dirty="0">
                <a:solidFill>
                  <a:srgbClr val="0E419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przez  </a:t>
            </a:r>
            <a:r>
              <a:rPr lang="pl-PL" sz="2100" b="1" kern="100" dirty="0" smtClean="0">
                <a:solidFill>
                  <a:srgbClr val="0E419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/>
            </a:r>
            <a:br>
              <a:rPr lang="pl-PL" sz="2100" b="1" kern="100" dirty="0" smtClean="0">
                <a:solidFill>
                  <a:srgbClr val="0E419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</a:br>
            <a:r>
              <a:rPr lang="pl-PL" sz="2100" b="1" kern="100" dirty="0" smtClean="0">
                <a:solidFill>
                  <a:srgbClr val="0E419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Unię </a:t>
            </a:r>
            <a:r>
              <a:rPr lang="pl-PL" sz="2100" b="1" kern="100" dirty="0">
                <a:solidFill>
                  <a:srgbClr val="0E419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Europejską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E9E69363-A67D-46AB-9FB6-D06A5160E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6916400" cy="7810500"/>
          </a:xfrm>
        </p:spPr>
        <p:txBody>
          <a:bodyPr>
            <a:normAutofit/>
          </a:bodyPr>
          <a:lstStyle/>
          <a:p>
            <a:pPr marL="171450" indent="0" algn="ctr" defTabSz="1371600">
              <a:lnSpc>
                <a:spcPct val="160000"/>
              </a:lnSpc>
              <a:spcBef>
                <a:spcPts val="540"/>
              </a:spcBef>
              <a:buClr>
                <a:srgbClr val="31B6FD"/>
              </a:buClr>
              <a:buSzPts val="1800"/>
              <a:buNone/>
              <a:defRPr/>
            </a:pPr>
            <a:endParaRPr lang="pl-PL" sz="3600" b="1" kern="0" dirty="0" smtClean="0">
              <a:latin typeface="Times New Roman" panose="02020603050405020304" pitchFamily="18" charset="0"/>
              <a:cs typeface="Times New Roman" panose="02020603050405020304" pitchFamily="18" charset="0"/>
              <a:sym typeface="Candara"/>
            </a:endParaRPr>
          </a:p>
          <a:p>
            <a:pPr marL="171450" indent="0" algn="ctr" defTabSz="1371600">
              <a:lnSpc>
                <a:spcPct val="160000"/>
              </a:lnSpc>
              <a:spcBef>
                <a:spcPts val="540"/>
              </a:spcBef>
              <a:buClr>
                <a:srgbClr val="31B6FD"/>
              </a:buClr>
              <a:buSzPts val="1800"/>
              <a:buNone/>
              <a:defRPr/>
            </a:pPr>
            <a:endParaRPr lang="pl-PL" sz="3600" b="1" kern="0" dirty="0">
              <a:latin typeface="Times New Roman" panose="02020603050405020304" pitchFamily="18" charset="0"/>
              <a:cs typeface="Times New Roman" panose="02020603050405020304" pitchFamily="18" charset="0"/>
              <a:sym typeface="Candara"/>
            </a:endParaRPr>
          </a:p>
          <a:p>
            <a:pPr marL="171450" indent="0" algn="ctr" defTabSz="1371600">
              <a:lnSpc>
                <a:spcPct val="160000"/>
              </a:lnSpc>
              <a:spcBef>
                <a:spcPts val="540"/>
              </a:spcBef>
              <a:buClr>
                <a:srgbClr val="31B6FD"/>
              </a:buClr>
              <a:buSzPts val="1800"/>
              <a:buNone/>
              <a:defRPr/>
            </a:pPr>
            <a:r>
              <a:rPr lang="pl-PL" sz="3600" b="1" kern="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  <a:sym typeface="Candara"/>
              </a:rPr>
              <a:t>Autorami </a:t>
            </a:r>
            <a:r>
              <a:rPr lang="pl-PL" sz="3600" b="1" kern="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  <a:sym typeface="Candara"/>
              </a:rPr>
              <a:t>prezentacji są uczestnicy mobilności uczniowskiej na </a:t>
            </a:r>
            <a:r>
              <a:rPr lang="pl-PL" sz="3600" b="1" kern="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  <a:sym typeface="Candara"/>
              </a:rPr>
              <a:t>Malcie</a:t>
            </a:r>
            <a:endParaRPr lang="pl-PL" sz="3600" b="1" kern="0" dirty="0">
              <a:latin typeface="Roboto" panose="020B0604020202020204" charset="0"/>
              <a:ea typeface="Roboto" panose="020B0604020202020204" charset="0"/>
              <a:cs typeface="Roboto" panose="020B0604020202020204" charset="0"/>
              <a:sym typeface="Candara"/>
            </a:endParaRPr>
          </a:p>
          <a:p>
            <a:pPr marL="171450" indent="0" algn="ctr" defTabSz="1371600">
              <a:lnSpc>
                <a:spcPct val="160000"/>
              </a:lnSpc>
              <a:spcBef>
                <a:spcPts val="540"/>
              </a:spcBef>
              <a:buClr>
                <a:srgbClr val="31B6FD"/>
              </a:buClr>
              <a:buSzPts val="1800"/>
              <a:buNone/>
              <a:defRPr/>
            </a:pPr>
            <a:r>
              <a:rPr lang="pl-PL" sz="3600" b="1" kern="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  <a:sym typeface="Candara"/>
              </a:rPr>
              <a:t>w ramach realizacji programu Erasmus+</a:t>
            </a:r>
          </a:p>
          <a:p>
            <a:pPr marL="171450" indent="0" algn="ctr" defTabSz="1371600">
              <a:lnSpc>
                <a:spcPct val="160000"/>
              </a:lnSpc>
              <a:spcBef>
                <a:spcPts val="540"/>
              </a:spcBef>
              <a:buClr>
                <a:srgbClr val="31B6FD"/>
              </a:buClr>
              <a:buSzPts val="1800"/>
              <a:buNone/>
              <a:defRPr/>
            </a:pPr>
            <a:r>
              <a:rPr lang="pl-PL" sz="3600" b="1" kern="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  <a:sym typeface="Candara"/>
              </a:rPr>
              <a:t>20.04.2024 </a:t>
            </a:r>
            <a:r>
              <a:rPr lang="pl-PL" sz="3600" b="1" kern="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  <a:sym typeface="Candara"/>
              </a:rPr>
              <a:t>– </a:t>
            </a:r>
            <a:r>
              <a:rPr lang="pl-PL" sz="3600" b="1" kern="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  <a:sym typeface="Candara"/>
              </a:rPr>
              <a:t>27.04.2024</a:t>
            </a:r>
            <a:endParaRPr lang="pl-PL" sz="3600" b="1" kern="0" dirty="0">
              <a:latin typeface="Roboto" panose="020B0604020202020204" charset="0"/>
              <a:ea typeface="Roboto" panose="020B0604020202020204" charset="0"/>
              <a:cs typeface="Roboto" panose="020B0604020202020204" charset="0"/>
              <a:sym typeface="Candara"/>
            </a:endParaRPr>
          </a:p>
          <a:p>
            <a:pPr marL="171450" indent="0" defTabSz="1371600">
              <a:spcBef>
                <a:spcPts val="540"/>
              </a:spcBef>
              <a:buClr>
                <a:srgbClr val="31B6FD"/>
              </a:buClr>
              <a:buSzPts val="1800"/>
              <a:buNone/>
              <a:defRPr/>
            </a:pPr>
            <a:endParaRPr lang="pl-PL" sz="3600" kern="0" dirty="0">
              <a:latin typeface="Times New Roman" panose="02020603050405020304" pitchFamily="18" charset="0"/>
              <a:cs typeface="Times New Roman" panose="02020603050405020304" pitchFamily="18" charset="0"/>
              <a:sym typeface="Candara"/>
            </a:endParaRPr>
          </a:p>
          <a:p>
            <a:pPr marL="171450" indent="0" algn="ctr" defTabSz="1371600">
              <a:spcBef>
                <a:spcPts val="540"/>
              </a:spcBef>
              <a:buClr>
                <a:srgbClr val="31B6FD"/>
              </a:buClr>
              <a:buSzPts val="1800"/>
              <a:buNone/>
              <a:defRPr/>
            </a:pPr>
            <a:r>
              <a:rPr lang="pl-PL" sz="21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Sfinansowane ze środków UE. Wyrażone poglądy i opinie są jedynie opiniami autora lub autorów i niekoniecznie odzwierciedlają poglądy i opinie Unii Europejskiej. Unia Europejska ani podmiot udzielający dotacji nie ponoszą za nie odpowiedzialności.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1600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="" xmlns:a16="http://schemas.microsoft.com/office/drawing/2014/main" id="{77A327F5-1E19-BF28-CBB8-23360D52D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8A3D0C20-4E2C-2597-B4C5-A4C9BDBBE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9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1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="" xmlns:a16="http://schemas.microsoft.com/office/drawing/2014/main" id="{964F66A8-B430-0299-1FB0-FF11C386E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3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543</Words>
  <Application>Microsoft Office PowerPoint</Application>
  <PresentationFormat>Niestandardowy</PresentationFormat>
  <Paragraphs>58</Paragraphs>
  <Slides>69</Slides>
  <Notes>7</Notes>
  <HiddenSlides>0</HiddenSlides>
  <MMClips>1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69</vt:i4>
      </vt:variant>
    </vt:vector>
  </HeadingPairs>
  <TitlesOfParts>
    <vt:vector size="80" baseType="lpstr">
      <vt:lpstr>Times New Roman</vt:lpstr>
      <vt:lpstr>Amasis MT Pro Black</vt:lpstr>
      <vt:lpstr>Roboto Condensed Light</vt:lpstr>
      <vt:lpstr>Arial</vt:lpstr>
      <vt:lpstr>Open Sauce Bold</vt:lpstr>
      <vt:lpstr>Bellaboo</vt:lpstr>
      <vt:lpstr>Calibri</vt:lpstr>
      <vt:lpstr>Roboto</vt:lpstr>
      <vt:lpstr>Candara</vt:lpstr>
      <vt:lpstr>Open Sauce Heavy</vt:lpstr>
      <vt:lpstr>Office Theme</vt:lpstr>
      <vt:lpstr>Dofinansowane przez   Unię Europejską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Serdecznie dziękujemy Dyrekcji za wspaniałą organizację wyjazdu  oraz kierujemy słowa uznania dla nauczycieli za opiekę, kompetentność, życzliwość i szybką reakcję na nasze potrzeby. Dziękujemy również Wam Drodzy Rodzice za możliwość uczestniczenia w tym projekcie.  </vt:lpstr>
      <vt:lpstr>Dofinansowane przez   Unię Europejską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MALTA</dc:title>
  <dc:creator>Aleksandra Zając</dc:creator>
  <cp:lastModifiedBy>Uczeń</cp:lastModifiedBy>
  <cp:revision>53</cp:revision>
  <dcterms:created xsi:type="dcterms:W3CDTF">2006-08-16T00:00:00Z</dcterms:created>
  <dcterms:modified xsi:type="dcterms:W3CDTF">2024-07-22T08:06:07Z</dcterms:modified>
  <dc:identifier>DAGG6rvdiQw</dc:identifier>
</cp:coreProperties>
</file>