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66" r:id="rId2"/>
    <p:sldId id="257" r:id="rId3"/>
    <p:sldId id="258" r:id="rId4"/>
    <p:sldId id="259" r:id="rId5"/>
    <p:sldId id="260" r:id="rId6"/>
    <p:sldId id="261" r:id="rId7"/>
    <p:sldId id="262" r:id="rId8"/>
    <p:sldId id="263" r:id="rId9"/>
    <p:sldId id="264" r:id="rId10"/>
    <p:sldId id="265" r:id="rId11"/>
    <p:sldId id="268"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66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99378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4e84b25f4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4e84b25f4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84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4e84b25f4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4e84b25f4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3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4e84b25f4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4e84b25f4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96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4e84b25f4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4e84b25f4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88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4e84b25f4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4e84b25f4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720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4e84b25f4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4e84b25f4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0871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4e84b25f4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4e84b25f4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31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701042a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701042a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0720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701042a6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701042a6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536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pPr rtl="0"/>
            <a:fld id="{8FE0ADE7-4098-491D-9DB5-383EA97D8D16}" type="datetime1">
              <a:rPr lang="pl-PL" noProof="0" smtClean="0"/>
              <a:t>29.05.2025</a:t>
            </a:fld>
            <a:endParaRPr lang="pl-PL" noProof="0"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pPr rtl="0"/>
            <a:endParaRPr lang="pl-PL" noProof="0" dirty="0"/>
          </a:p>
        </p:txBody>
      </p:sp>
      <p:sp>
        <p:nvSpPr>
          <p:cNvPr id="6" name="Slide Number Placeholder 5"/>
          <p:cNvSpPr>
            <a:spLocks noGrp="1"/>
          </p:cNvSpPr>
          <p:nvPr>
            <p:ph type="sldNum" sz="quarter" idx="12"/>
          </p:nvPr>
        </p:nvSpPr>
        <p:spPr/>
        <p:txBody>
          <a:bodyPr/>
          <a:lstStyle/>
          <a:p>
            <a:pPr rtl="0"/>
            <a:fld id="{69E57DC2-970A-4B3E-BB1C-7A09969E49DF}" type="slidenum">
              <a:rPr lang="pl-PL" noProof="0" smtClean="0"/>
              <a:t>‹#›</a:t>
            </a:fld>
            <a:endParaRPr lang="pl-PL" noProof="0" dirty="0"/>
          </a:p>
        </p:txBody>
      </p:sp>
    </p:spTree>
    <p:extLst>
      <p:ext uri="{BB962C8B-B14F-4D97-AF65-F5344CB8AC3E}">
        <p14:creationId xmlns:p14="http://schemas.microsoft.com/office/powerpoint/2010/main" val="299484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1" y="-367572"/>
            <a:ext cx="9144000" cy="5982559"/>
          </a:xfrm>
          <a:prstGeom prst="rect">
            <a:avLst/>
          </a:prstGeom>
        </p:spPr>
      </p:pic>
      <p:sp>
        <p:nvSpPr>
          <p:cNvPr id="2" name="Tytuł 1"/>
          <p:cNvSpPr>
            <a:spLocks noGrp="1"/>
          </p:cNvSpPr>
          <p:nvPr>
            <p:ph type="title"/>
          </p:nvPr>
        </p:nvSpPr>
        <p:spPr>
          <a:xfrm>
            <a:off x="311700" y="203199"/>
            <a:ext cx="8520600" cy="1132115"/>
          </a:xfrm>
        </p:spPr>
        <p:txBody>
          <a:bodyPr>
            <a:normAutofit fontScale="90000"/>
          </a:bodyPr>
          <a:lstStyle/>
          <a:p>
            <a:r>
              <a:rPr lang="pl-PL" dirty="0" smtClean="0"/>
              <a:t>      </a:t>
            </a:r>
            <a:r>
              <a:rPr lang="pl-PL" dirty="0" smtClean="0"/>
              <a:t>     </a:t>
            </a:r>
            <a:r>
              <a:rPr lang="pl-PL" sz="1300" b="1" dirty="0" smtClean="0">
                <a:latin typeface="Amasis MT Pro Black" panose="02040A04050005020304" pitchFamily="18" charset="-18"/>
              </a:rPr>
              <a:t>Dofinansowane </a:t>
            </a:r>
            <a:r>
              <a:rPr lang="pl-PL" sz="1300" b="1" dirty="0">
                <a:latin typeface="Amasis MT Pro Black" panose="02040A04050005020304" pitchFamily="18" charset="-18"/>
              </a:rPr>
              <a:t>przez </a:t>
            </a:r>
            <a:br>
              <a:rPr lang="pl-PL" sz="1300" b="1" dirty="0">
                <a:latin typeface="Amasis MT Pro Black" panose="02040A04050005020304" pitchFamily="18" charset="-18"/>
              </a:rPr>
            </a:br>
            <a:r>
              <a:rPr lang="pl-PL" sz="1300" b="1" dirty="0" smtClean="0">
                <a:latin typeface="Amasis MT Pro Black" panose="02040A04050005020304" pitchFamily="18" charset="-18"/>
              </a:rPr>
              <a:t>                     Unię </a:t>
            </a:r>
            <a:r>
              <a:rPr lang="pl-PL" sz="1300" b="1" dirty="0">
                <a:latin typeface="Amasis MT Pro Black" panose="02040A04050005020304" pitchFamily="18" charset="-18"/>
              </a:rPr>
              <a:t>Europejską</a:t>
            </a:r>
            <a:r>
              <a:rPr lang="pl-PL" sz="1300" b="1" dirty="0"/>
              <a:t/>
            </a:r>
            <a:br>
              <a:rPr lang="pl-PL" sz="1300" b="1" dirty="0"/>
            </a:br>
            <a:r>
              <a:rPr lang="pl-PL" b="1" dirty="0" smtClean="0"/>
              <a:t/>
            </a:r>
            <a:br>
              <a:rPr lang="pl-PL" b="1" dirty="0" smtClean="0"/>
            </a:br>
            <a:r>
              <a:rPr lang="pl-PL" dirty="0"/>
              <a:t/>
            </a:r>
            <a:br>
              <a:rPr lang="pl-PL" dirty="0"/>
            </a:br>
            <a:r>
              <a:rPr lang="pl-PL" dirty="0" smtClean="0"/>
              <a:t/>
            </a:r>
            <a:br>
              <a:rPr lang="pl-PL" dirty="0" smtClean="0"/>
            </a:br>
            <a:r>
              <a:rPr lang="pl-PL" dirty="0" smtClean="0"/>
              <a:t>                                         </a:t>
            </a:r>
            <a:r>
              <a:rPr lang="pl-PL" dirty="0" smtClean="0"/>
              <a:t>ERASMUS</a:t>
            </a:r>
            <a:r>
              <a:rPr lang="pl-PL" dirty="0"/>
              <a:t>+</a:t>
            </a:r>
            <a:br>
              <a:rPr lang="pl-PL" dirty="0"/>
            </a:br>
            <a:r>
              <a:rPr lang="pl-PL" dirty="0" smtClean="0"/>
              <a:t>      </a:t>
            </a:r>
            <a:r>
              <a:rPr lang="pl-PL" dirty="0" smtClean="0"/>
              <a:t>                                  MALTA </a:t>
            </a:r>
            <a:r>
              <a:rPr lang="pl-PL" dirty="0"/>
              <a:t>2025</a:t>
            </a:r>
          </a:p>
        </p:txBody>
      </p:sp>
      <p:pic>
        <p:nvPicPr>
          <p:cNvPr id="4" name="Obraz 3">
            <a:extLst>
              <a:ext uri="{FF2B5EF4-FFF2-40B4-BE49-F238E27FC236}">
                <a16:creationId xmlns="" xmlns:a16="http://schemas.microsoft.com/office/drawing/2014/main" id="{9927D8CA-5AE9-EACF-AB7B-5B4809ACF04E}"/>
              </a:ext>
            </a:extLst>
          </p:cNvPr>
          <p:cNvPicPr>
            <a:picLocks noChangeAspect="1"/>
          </p:cNvPicPr>
          <p:nvPr/>
        </p:nvPicPr>
        <p:blipFill>
          <a:blip r:embed="rId3"/>
          <a:stretch>
            <a:fillRect/>
          </a:stretch>
        </p:blipFill>
        <p:spPr>
          <a:xfrm>
            <a:off x="476274" y="400003"/>
            <a:ext cx="772735" cy="498392"/>
          </a:xfrm>
          <a:prstGeom prst="rect">
            <a:avLst/>
          </a:prstGeom>
        </p:spPr>
      </p:pic>
      <p:sp>
        <p:nvSpPr>
          <p:cNvPr id="6" name="Prostokąt 5"/>
          <p:cNvSpPr/>
          <p:nvPr/>
        </p:nvSpPr>
        <p:spPr>
          <a:xfrm>
            <a:off x="476274" y="1986975"/>
            <a:ext cx="8246812" cy="3524042"/>
          </a:xfrm>
          <a:prstGeom prst="rect">
            <a:avLst/>
          </a:prstGeom>
        </p:spPr>
        <p:txBody>
          <a:bodyPr wrap="square">
            <a:spAutoFit/>
          </a:bodyPr>
          <a:lstStyle/>
          <a:p>
            <a:endParaRPr lang="pl-PL" b="1" kern="1200" dirty="0" smtClean="0">
              <a:ln>
                <a:solidFill>
                  <a:srgbClr val="666666"/>
                </a:solidFill>
              </a:ln>
              <a:solidFill>
                <a:schemeClr val="tx1"/>
              </a:solidFill>
              <a:latin typeface="Amasis MT Pro Black" panose="02040A04050005020304" pitchFamily="18" charset="-18"/>
            </a:endParaRPr>
          </a:p>
          <a:p>
            <a:endParaRPr lang="pl-PL" b="1" kern="1200" dirty="0">
              <a:ln>
                <a:solidFill>
                  <a:srgbClr val="666666"/>
                </a:solidFill>
              </a:ln>
              <a:solidFill>
                <a:schemeClr val="tx1"/>
              </a:solidFill>
              <a:latin typeface="Amasis MT Pro Black" panose="02040A04050005020304" pitchFamily="18" charset="-18"/>
            </a:endParaRPr>
          </a:p>
          <a:p>
            <a:endParaRPr lang="pl-PL" b="1" kern="1200" dirty="0" smtClean="0">
              <a:ln>
                <a:solidFill>
                  <a:srgbClr val="666666"/>
                </a:solidFill>
              </a:ln>
              <a:solidFill>
                <a:schemeClr val="tx1"/>
              </a:solidFill>
              <a:latin typeface="Amasis MT Pro Black" panose="02040A04050005020304" pitchFamily="18" charset="-18"/>
            </a:endParaRPr>
          </a:p>
          <a:p>
            <a:endParaRPr lang="pl-PL" b="1" kern="1200" dirty="0">
              <a:ln>
                <a:solidFill>
                  <a:srgbClr val="666666"/>
                </a:solidFill>
              </a:ln>
              <a:solidFill>
                <a:schemeClr val="tx1"/>
              </a:solidFill>
              <a:latin typeface="Amasis MT Pro Black" panose="02040A04050005020304" pitchFamily="18" charset="-18"/>
            </a:endParaRPr>
          </a:p>
          <a:p>
            <a:endParaRPr lang="pl-PL" b="1" kern="1200" dirty="0" smtClean="0">
              <a:ln>
                <a:solidFill>
                  <a:srgbClr val="666666"/>
                </a:solidFill>
              </a:ln>
              <a:solidFill>
                <a:schemeClr val="tx1"/>
              </a:solidFill>
              <a:latin typeface="Amasis MT Pro Black" panose="02040A04050005020304" pitchFamily="18" charset="-18"/>
            </a:endParaRPr>
          </a:p>
          <a:p>
            <a:endParaRPr lang="pl-PL" b="1" kern="1200" dirty="0">
              <a:ln>
                <a:solidFill>
                  <a:srgbClr val="666666"/>
                </a:solidFill>
              </a:ln>
              <a:solidFill>
                <a:schemeClr val="tx1"/>
              </a:solidFill>
              <a:latin typeface="Amasis MT Pro Black" panose="02040A04050005020304" pitchFamily="18" charset="-18"/>
            </a:endParaRPr>
          </a:p>
          <a:p>
            <a:endParaRPr lang="pl-PL" b="1" kern="1200" dirty="0" smtClean="0">
              <a:ln>
                <a:solidFill>
                  <a:srgbClr val="666666"/>
                </a:solidFill>
              </a:ln>
              <a:solidFill>
                <a:schemeClr val="tx1"/>
              </a:solidFill>
              <a:latin typeface="Amasis MT Pro Black" panose="02040A04050005020304" pitchFamily="18" charset="-18"/>
            </a:endParaRPr>
          </a:p>
          <a:p>
            <a:endParaRPr lang="pl-PL" b="1" kern="1200" dirty="0">
              <a:ln>
                <a:solidFill>
                  <a:srgbClr val="666666"/>
                </a:solidFill>
              </a:ln>
              <a:solidFill>
                <a:schemeClr val="tx1"/>
              </a:solidFill>
              <a:latin typeface="Amasis MT Pro Black" panose="02040A04050005020304" pitchFamily="18" charset="-18"/>
            </a:endParaRPr>
          </a:p>
          <a:p>
            <a:endParaRPr lang="pl-PL" sz="2000" b="1" dirty="0" smtClean="0">
              <a:solidFill>
                <a:srgbClr val="FFFF00"/>
              </a:solidFill>
            </a:endParaRPr>
          </a:p>
          <a:p>
            <a:r>
              <a:rPr lang="pl-PL" sz="2200" b="1" dirty="0" smtClean="0">
                <a:solidFill>
                  <a:srgbClr val="FFFF00"/>
                </a:solidFill>
              </a:rPr>
              <a:t>  16.03.2025 </a:t>
            </a:r>
            <a:r>
              <a:rPr lang="pl-PL" sz="2200" b="1" dirty="0">
                <a:solidFill>
                  <a:srgbClr val="FFFF00"/>
                </a:solidFill>
              </a:rPr>
              <a:t>– 21.03.2025, </a:t>
            </a:r>
            <a:r>
              <a:rPr lang="pl-PL" sz="2200" b="1" dirty="0" smtClean="0">
                <a:solidFill>
                  <a:srgbClr val="FFFF00"/>
                </a:solidFill>
              </a:rPr>
              <a:t>St</a:t>
            </a:r>
            <a:r>
              <a:rPr lang="pl-PL" sz="2200" b="1" dirty="0">
                <a:solidFill>
                  <a:srgbClr val="FFFF00"/>
                </a:solidFill>
              </a:rPr>
              <a:t>. Nicholas Collage, </a:t>
            </a:r>
            <a:r>
              <a:rPr lang="pl-PL" sz="2200" b="1" dirty="0" smtClean="0">
                <a:solidFill>
                  <a:srgbClr val="FFFF00"/>
                </a:solidFill>
              </a:rPr>
              <a:t>Rabat, Malta</a:t>
            </a:r>
            <a:r>
              <a:rPr lang="pl-PL" sz="2200" b="1" kern="1200" dirty="0">
                <a:ln>
                  <a:solidFill>
                    <a:srgbClr val="666666"/>
                  </a:solidFill>
                </a:ln>
                <a:solidFill>
                  <a:srgbClr val="FFFF00"/>
                </a:solidFill>
                <a:latin typeface="Amasis MT Pro Black" panose="02040A04050005020304" pitchFamily="18" charset="-18"/>
              </a:rPr>
              <a:t/>
            </a:r>
            <a:br>
              <a:rPr lang="pl-PL" sz="2200" b="1" kern="1200" dirty="0">
                <a:ln>
                  <a:solidFill>
                    <a:srgbClr val="666666"/>
                  </a:solidFill>
                </a:ln>
                <a:solidFill>
                  <a:srgbClr val="FFFF00"/>
                </a:solidFill>
                <a:latin typeface="Amasis MT Pro Black" panose="02040A04050005020304" pitchFamily="18" charset="-18"/>
              </a:rPr>
            </a:br>
            <a:endParaRPr lang="pl-PL" sz="2200" b="1" kern="1200" dirty="0" smtClean="0">
              <a:ln>
                <a:solidFill>
                  <a:srgbClr val="666666"/>
                </a:solidFill>
              </a:ln>
              <a:solidFill>
                <a:srgbClr val="FFFF00"/>
              </a:solidFill>
              <a:latin typeface="Amasis MT Pro Black" panose="02040A04050005020304" pitchFamily="18" charset="-18"/>
            </a:endParaRPr>
          </a:p>
          <a:p>
            <a:pPr algn="ctr"/>
            <a:r>
              <a:rPr lang="pl-PL" sz="1100" dirty="0" smtClean="0">
                <a:latin typeface="Amasis MT Pro Black" panose="02040A04050005020304" pitchFamily="18" charset="-18"/>
              </a:rPr>
              <a:t>Sfinansowane </a:t>
            </a:r>
            <a:r>
              <a:rPr lang="pl-PL" sz="1100" dirty="0">
                <a:latin typeface="Amasis MT Pro Black" panose="02040A04050005020304" pitchFamily="18" charset="-18"/>
              </a:rPr>
              <a:t>ze środków UE. Wyrażone poglądy i opinie są jedynie opiniami autora lub autorów i niekoniecznie odzwierciedlają poglądy i opinie Unii Europejskiej. Unia Europejska ani podmiot udzielający dotacji nie ponoszą za nie odpowiedzialności.</a:t>
            </a:r>
          </a:p>
          <a:p>
            <a:endParaRPr lang="pl-PL" dirty="0"/>
          </a:p>
        </p:txBody>
      </p:sp>
    </p:spTree>
    <p:extLst>
      <p:ext uri="{BB962C8B-B14F-4D97-AF65-F5344CB8AC3E}">
        <p14:creationId xmlns:p14="http://schemas.microsoft.com/office/powerpoint/2010/main" val="4055644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St Nicholas College, Middle School, Rabat</a:t>
            </a:r>
            <a:endParaRPr/>
          </a:p>
        </p:txBody>
      </p:sp>
      <p:sp>
        <p:nvSpPr>
          <p:cNvPr id="124" name="Google Shape;124;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t>St. Nicholas College, Rabat Middle School to szkoła średnia (klasy 7–8) w ramach publicznego systemu edukacji na Malcie. Znajduje się w miejscowości Rabat, w pobliżu historycznego miasta Mdina. Jest częścią większej instytucji edukacyjnej – St. Nicholas College, która obejmuje również szkoły podstawowe w Attard, Baħrija, Dingli, Mġarr, Mtarfa i Rabat. St. Nicholas College, Rabat Middle School, kładzie duży nacisk na rozwój osobisty uczniów, oferując im różnorodne możliwości edukacyjne i pozalekcyjne w przyjaznym i wspierającym środowisku.</a:t>
            </a: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ct val="78571"/>
              <a:buFont typeface="Arial"/>
              <a:buNone/>
            </a:pPr>
            <a:endParaRPr/>
          </a:p>
          <a:p>
            <a:pPr marL="0" lvl="0" indent="0" algn="l" rtl="0">
              <a:spcBef>
                <a:spcPts val="1200"/>
              </a:spcBef>
              <a:spcAft>
                <a:spcPts val="0"/>
              </a:spcAft>
              <a:buClr>
                <a:schemeClr val="dk1"/>
              </a:buClr>
              <a:buSzPct val="78571"/>
              <a:buFont typeface="Arial"/>
              <a:buNone/>
            </a:pPr>
            <a:endParaRPr/>
          </a:p>
          <a:p>
            <a:pPr marL="0" lvl="0" indent="0" algn="l" rtl="0">
              <a:spcBef>
                <a:spcPts val="1200"/>
              </a:spcBef>
              <a:spcAft>
                <a:spcPts val="1200"/>
              </a:spcAft>
              <a:buNone/>
            </a:pPr>
            <a:endParaRPr/>
          </a:p>
        </p:txBody>
      </p:sp>
      <p:sp>
        <p:nvSpPr>
          <p:cNvPr id="125" name="Google Shape;125;p22"/>
          <p:cNvSpPr txBox="1">
            <a:spLocks noGrp="1"/>
          </p:cNvSpPr>
          <p:nvPr>
            <p:ph type="body" idx="2"/>
          </p:nvPr>
        </p:nvSpPr>
        <p:spPr>
          <a:xfrm>
            <a:off x="4832400" y="101772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6" name="Google Shape;126;p22" descr="File:مدرسة ذكور رقعة الثانوية.jpg - Wikimedia Commons"/>
          <p:cNvPicPr preferRelativeResize="0"/>
          <p:nvPr/>
        </p:nvPicPr>
        <p:blipFill>
          <a:blip r:embed="rId3">
            <a:alphaModFix/>
          </a:blip>
          <a:stretch>
            <a:fillRect/>
          </a:stretch>
        </p:blipFill>
        <p:spPr>
          <a:xfrm>
            <a:off x="4557350" y="1152463"/>
            <a:ext cx="4550000" cy="32646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 xmlns:a16="http://schemas.microsoft.com/office/drawing/2014/main" id="{2E8F7722-4A96-6E08-6642-C67F327B0C1B}"/>
              </a:ext>
            </a:extLst>
          </p:cNvPr>
          <p:cNvPicPr>
            <a:picLocks noChangeAspect="1"/>
          </p:cNvPicPr>
          <p:nvPr/>
        </p:nvPicPr>
        <p:blipFill>
          <a:blip r:embed="rId2"/>
          <a:stretch>
            <a:fillRect/>
          </a:stretch>
        </p:blipFill>
        <p:spPr>
          <a:xfrm>
            <a:off x="865255" y="597179"/>
            <a:ext cx="539543" cy="347502"/>
          </a:xfrm>
          <a:prstGeom prst="rect">
            <a:avLst/>
          </a:prstGeom>
        </p:spPr>
      </p:pic>
      <p:sp>
        <p:nvSpPr>
          <p:cNvPr id="2" name="Tytuł 1">
            <a:extLst>
              <a:ext uri="{FF2B5EF4-FFF2-40B4-BE49-F238E27FC236}">
                <a16:creationId xmlns="" xmlns:a16="http://schemas.microsoft.com/office/drawing/2014/main" id="{CD6A54F6-E4D8-281E-D18D-A2AC345407F2}"/>
              </a:ext>
            </a:extLst>
          </p:cNvPr>
          <p:cNvSpPr>
            <a:spLocks noGrp="1"/>
          </p:cNvSpPr>
          <p:nvPr>
            <p:ph type="title"/>
          </p:nvPr>
        </p:nvSpPr>
        <p:spPr>
          <a:xfrm>
            <a:off x="1404798" y="421546"/>
            <a:ext cx="1509853" cy="670838"/>
          </a:xfrm>
        </p:spPr>
        <p:txBody>
          <a:bodyPr/>
          <a:lstStyle/>
          <a:p>
            <a:r>
              <a:rPr lang="pl-PL" sz="1050" b="1" kern="100" dirty="0">
                <a:solidFill>
                  <a:srgbClr val="0E4194"/>
                </a:solidFill>
                <a:latin typeface="Calibri" panose="020F0502020204030204" pitchFamily="34" charset="0"/>
                <a:ea typeface="Calibri" panose="020F0502020204030204" pitchFamily="34" charset="0"/>
                <a:cs typeface="Times New Roman" panose="02020603050405020304" pitchFamily="18" charset="0"/>
                <a:sym typeface="Candara"/>
              </a:rPr>
              <a:t>Dofinansowane </a:t>
            </a:r>
            <a:r>
              <a:rPr lang="pl-PL" sz="1050" b="1" kern="100" dirty="0">
                <a:solidFill>
                  <a:srgbClr val="0E4194"/>
                </a:solidFill>
                <a:latin typeface="Calibri" panose="020F0502020204030204" pitchFamily="34" charset="0"/>
                <a:ea typeface="Calibri" panose="020F0502020204030204" pitchFamily="34" charset="0"/>
                <a:cs typeface="Times New Roman" panose="02020603050405020304" pitchFamily="18" charset="0"/>
                <a:sym typeface="Candara"/>
              </a:rPr>
              <a:t>przez  Unię Europejską</a:t>
            </a:r>
            <a:endParaRPr lang="pl-PL" dirty="0"/>
          </a:p>
        </p:txBody>
      </p:sp>
      <p:sp>
        <p:nvSpPr>
          <p:cNvPr id="3" name="Symbol zastępczy zawartości 2">
            <a:extLst>
              <a:ext uri="{FF2B5EF4-FFF2-40B4-BE49-F238E27FC236}">
                <a16:creationId xmlns="" xmlns:a16="http://schemas.microsoft.com/office/drawing/2014/main" id="{E9E69363-A67D-46AB-9FB6-D06A5160EA5A}"/>
              </a:ext>
            </a:extLst>
          </p:cNvPr>
          <p:cNvSpPr>
            <a:spLocks noGrp="1"/>
          </p:cNvSpPr>
          <p:nvPr>
            <p:ph idx="1"/>
          </p:nvPr>
        </p:nvSpPr>
        <p:spPr/>
        <p:txBody>
          <a:bodyPr/>
          <a:lstStyle/>
          <a:p>
            <a:pPr marL="85725" indent="0" algn="ctr" defTabSz="685800">
              <a:lnSpc>
                <a:spcPct val="160000"/>
              </a:lnSpc>
              <a:spcBef>
                <a:spcPts val="270"/>
              </a:spcBef>
              <a:buClr>
                <a:srgbClr val="31B6FD"/>
              </a:buClr>
              <a:buNone/>
              <a:defRPr/>
            </a:pPr>
            <a:r>
              <a:rPr lang="pl-PL" b="1" dirty="0">
                <a:solidFill>
                  <a:srgbClr val="0070C0"/>
                </a:solidFill>
                <a:latin typeface="Times New Roman" panose="02020603050405020304" pitchFamily="18" charset="0"/>
                <a:cs typeface="Times New Roman" panose="02020603050405020304" pitchFamily="18" charset="0"/>
                <a:sym typeface="Candara"/>
              </a:rPr>
              <a:t>Autorami prezentacji są uczestnicy mobilności uczniowskiej na </a:t>
            </a:r>
            <a:r>
              <a:rPr lang="pl-PL" b="1" dirty="0" smtClean="0">
                <a:solidFill>
                  <a:srgbClr val="0070C0"/>
                </a:solidFill>
                <a:latin typeface="Times New Roman" panose="02020603050405020304" pitchFamily="18" charset="0"/>
                <a:cs typeface="Times New Roman" panose="02020603050405020304" pitchFamily="18" charset="0"/>
                <a:sym typeface="Candara"/>
              </a:rPr>
              <a:t>Malcie</a:t>
            </a:r>
            <a:endParaRPr lang="pl-PL" b="1" dirty="0">
              <a:solidFill>
                <a:srgbClr val="0070C0"/>
              </a:solidFill>
              <a:latin typeface="Times New Roman" panose="02020603050405020304" pitchFamily="18" charset="0"/>
              <a:cs typeface="Times New Roman" panose="02020603050405020304" pitchFamily="18" charset="0"/>
              <a:sym typeface="Candara"/>
            </a:endParaRPr>
          </a:p>
          <a:p>
            <a:pPr marL="85725" indent="0" algn="ctr" defTabSz="685800">
              <a:lnSpc>
                <a:spcPct val="160000"/>
              </a:lnSpc>
              <a:spcBef>
                <a:spcPts val="270"/>
              </a:spcBef>
              <a:buClr>
                <a:srgbClr val="31B6FD"/>
              </a:buClr>
              <a:buNone/>
              <a:defRPr/>
            </a:pPr>
            <a:r>
              <a:rPr lang="pl-PL" b="1" dirty="0">
                <a:solidFill>
                  <a:srgbClr val="0070C0"/>
                </a:solidFill>
                <a:latin typeface="Times New Roman" panose="02020603050405020304" pitchFamily="18" charset="0"/>
                <a:cs typeface="Times New Roman" panose="02020603050405020304" pitchFamily="18" charset="0"/>
                <a:sym typeface="Candara"/>
              </a:rPr>
              <a:t>w ramach realizacji programu Erasmus+</a:t>
            </a:r>
          </a:p>
          <a:p>
            <a:pPr marL="85725" indent="0" algn="ctr" defTabSz="685800">
              <a:lnSpc>
                <a:spcPct val="160000"/>
              </a:lnSpc>
              <a:spcBef>
                <a:spcPts val="270"/>
              </a:spcBef>
              <a:buClr>
                <a:srgbClr val="31B6FD"/>
              </a:buClr>
              <a:buNone/>
              <a:defRPr/>
            </a:pPr>
            <a:r>
              <a:rPr lang="pl-PL" b="1" dirty="0">
                <a:solidFill>
                  <a:srgbClr val="FFFF00"/>
                </a:solidFill>
              </a:rPr>
              <a:t>16.03.2025 – </a:t>
            </a:r>
            <a:r>
              <a:rPr lang="pl-PL" b="1" dirty="0" smtClean="0">
                <a:solidFill>
                  <a:srgbClr val="FFFF00"/>
                </a:solidFill>
              </a:rPr>
              <a:t>21.03.2025r. </a:t>
            </a:r>
            <a:endParaRPr lang="pl-PL" dirty="0">
              <a:solidFill>
                <a:srgbClr val="0070C0"/>
              </a:solidFill>
              <a:latin typeface="Times New Roman" panose="02020603050405020304" pitchFamily="18" charset="0"/>
              <a:cs typeface="Times New Roman" panose="02020603050405020304" pitchFamily="18" charset="0"/>
              <a:sym typeface="Candara"/>
            </a:endParaRPr>
          </a:p>
          <a:p>
            <a:pPr marL="85725" indent="0" algn="ctr" defTabSz="685800">
              <a:lnSpc>
                <a:spcPct val="100000"/>
              </a:lnSpc>
              <a:spcBef>
                <a:spcPts val="270"/>
              </a:spcBef>
              <a:buClr>
                <a:srgbClr val="31B6FD"/>
              </a:buClr>
              <a:buNone/>
              <a:defRPr/>
            </a:pPr>
            <a:endParaRPr lang="pl-PL" sz="1050"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sym typeface="Candara"/>
            </a:endParaRPr>
          </a:p>
          <a:p>
            <a:pPr marL="85725" indent="0" algn="ctr" defTabSz="685800">
              <a:lnSpc>
                <a:spcPct val="100000"/>
              </a:lnSpc>
              <a:spcBef>
                <a:spcPts val="270"/>
              </a:spcBef>
              <a:buClr>
                <a:srgbClr val="31B6FD"/>
              </a:buClr>
              <a:buNone/>
              <a:defRPr/>
            </a:pPr>
            <a:endParaRPr lang="pl-PL" sz="105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sym typeface="Candara"/>
            </a:endParaRPr>
          </a:p>
          <a:p>
            <a:pPr marL="85725" indent="0" algn="ctr" defTabSz="685800">
              <a:lnSpc>
                <a:spcPct val="100000"/>
              </a:lnSpc>
              <a:spcBef>
                <a:spcPts val="270"/>
              </a:spcBef>
              <a:buClr>
                <a:srgbClr val="31B6FD"/>
              </a:buClr>
              <a:buNone/>
              <a:defRPr/>
            </a:pPr>
            <a:endParaRPr lang="pl-PL" sz="1050"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sym typeface="Candara"/>
            </a:endParaRPr>
          </a:p>
          <a:p>
            <a:pPr marL="85725" indent="0" algn="ctr" defTabSz="685800">
              <a:lnSpc>
                <a:spcPct val="100000"/>
              </a:lnSpc>
              <a:spcBef>
                <a:spcPts val="270"/>
              </a:spcBef>
              <a:buClr>
                <a:srgbClr val="31B6FD"/>
              </a:buClr>
              <a:buNone/>
              <a:defRPr/>
            </a:pPr>
            <a:endParaRPr lang="pl-PL" sz="1050"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sym typeface="Candara"/>
            </a:endParaRPr>
          </a:p>
          <a:p>
            <a:pPr marL="85725" indent="0" algn="ctr" defTabSz="685800">
              <a:lnSpc>
                <a:spcPct val="100000"/>
              </a:lnSpc>
              <a:spcBef>
                <a:spcPts val="270"/>
              </a:spcBef>
              <a:buClr>
                <a:srgbClr val="31B6FD"/>
              </a:buClr>
              <a:buNone/>
              <a:defRPr/>
            </a:pPr>
            <a:endParaRPr lang="pl-PL" sz="1050"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sym typeface="Candara"/>
            </a:endParaRPr>
          </a:p>
          <a:p>
            <a:pPr marL="85725" indent="0" algn="ctr" defTabSz="685800">
              <a:lnSpc>
                <a:spcPct val="100000"/>
              </a:lnSpc>
              <a:spcBef>
                <a:spcPts val="270"/>
              </a:spcBef>
              <a:buClr>
                <a:srgbClr val="31B6FD"/>
              </a:buClr>
              <a:buNone/>
              <a:defRPr/>
            </a:pPr>
            <a:r>
              <a:rPr lang="pl-PL" sz="1050" kern="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Candara"/>
              </a:rPr>
              <a:t>Sfinansowane </a:t>
            </a:r>
            <a:r>
              <a:rPr lang="pl-PL" sz="105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Candara"/>
              </a:rPr>
              <a:t>ze środków UE. </a:t>
            </a:r>
            <a:r>
              <a:rPr lang="pl-PL" sz="1050" kern="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Candara"/>
              </a:rPr>
              <a:t>Wyrażone </a:t>
            </a:r>
            <a:r>
              <a:rPr lang="pl-PL" sz="105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Candara"/>
              </a:rPr>
              <a:t>poglądy i opinie są jedynie opiniami autora lub autorów i niekoniecznie odzwierciedlają poglądy i opinie Unii Europejskiej. </a:t>
            </a:r>
            <a:r>
              <a:rPr lang="pl-PL" sz="105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sym typeface="Candara"/>
              </a:rPr>
              <a:t>Unia Europejska ani podmiot udzielający dotacji nie ponoszą za nie odpowiedzialności.</a:t>
            </a:r>
          </a:p>
          <a:p>
            <a:endParaRPr lang="pl-PL" dirty="0">
              <a:solidFill>
                <a:schemeClr val="tx1"/>
              </a:solidFill>
            </a:endParaRPr>
          </a:p>
        </p:txBody>
      </p:sp>
    </p:spTree>
    <p:extLst>
      <p:ext uri="{BB962C8B-B14F-4D97-AF65-F5344CB8AC3E}">
        <p14:creationId xmlns:p14="http://schemas.microsoft.com/office/powerpoint/2010/main" val="35062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Valetta</a:t>
            </a:r>
            <a:endParaRPr/>
          </a:p>
        </p:txBody>
      </p:sp>
      <p:sp>
        <p:nvSpPr>
          <p:cNvPr id="60" name="Google Shape;60;p14"/>
          <p:cNvSpPr txBox="1">
            <a:spLocks noGrp="1"/>
          </p:cNvSpPr>
          <p:nvPr>
            <p:ph type="body" idx="1"/>
          </p:nvPr>
        </p:nvSpPr>
        <p:spPr>
          <a:xfrm>
            <a:off x="311700" y="1152475"/>
            <a:ext cx="51240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pl"/>
              <a:t>Valletta to stolica Malty, założona w 1566 roku przez Wielkiego Mistrza Zakonu św. Jana – Jeana Parisota de la Valette (stąd nazwa). Położona na północno-wschodnim cyplu wyspy, nad zatokami Grand Harbour i Marsamxett, jest skarbnicą barokowej architektury: znajdziesz tu m.in. imponującą Katedrę św. Jana z bogato zdobionymi wnętrzami czy Pałac Wielkiego Mistrza. Miasto otoczone jest masywnymi fortecami i bastionami, zachowanymi od czasów oblężenia Wielkiego Oblężenia w 1565 roku, które uczyniły je strategiczną twierdzą na Morzu Śródziemnym. W 1980 r. Valletta została wpisana na listę światowego dziedzictwa UNESCO. Ma dziś ok. 6 000 mieszkańców, ale pełni przede wszystkim rolę centrum administracyjnego, kulturalnego i turystycznego Malty.</a:t>
            </a:r>
            <a:endParaRPr/>
          </a:p>
        </p:txBody>
      </p:sp>
      <p:sp>
        <p:nvSpPr>
          <p:cNvPr id="61" name="Google Shape;61;p14"/>
          <p:cNvSpPr txBox="1">
            <a:spLocks noGrp="1"/>
          </p:cNvSpPr>
          <p:nvPr>
            <p:ph type="body" idx="2"/>
          </p:nvPr>
        </p:nvSpPr>
        <p:spPr>
          <a:xfrm>
            <a:off x="8610600" y="4495800"/>
            <a:ext cx="221700" cy="73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pic>
        <p:nvPicPr>
          <p:cNvPr id="62" name="Google Shape;62;p14" title="IMG-20250504-WA0006.jpg"/>
          <p:cNvPicPr preferRelativeResize="0"/>
          <p:nvPr/>
        </p:nvPicPr>
        <p:blipFill>
          <a:blip r:embed="rId3">
            <a:alphaModFix/>
          </a:blip>
          <a:stretch>
            <a:fillRect/>
          </a:stretch>
        </p:blipFill>
        <p:spPr>
          <a:xfrm>
            <a:off x="5704850" y="445025"/>
            <a:ext cx="2865726" cy="409297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dirty="0"/>
              <a:t>Tradycyjny festyn ku czci św</a:t>
            </a:r>
            <a:r>
              <a:rPr lang="pl" dirty="0" smtClean="0"/>
              <a:t>. Józefa</a:t>
            </a:r>
            <a:endParaRPr dirty="0"/>
          </a:p>
        </p:txBody>
      </p:sp>
      <p:sp>
        <p:nvSpPr>
          <p:cNvPr id="68" name="Google Shape;68;p15"/>
          <p:cNvSpPr txBox="1">
            <a:spLocks noGrp="1"/>
          </p:cNvSpPr>
          <p:nvPr>
            <p:ph type="body" idx="1"/>
          </p:nvPr>
        </p:nvSpPr>
        <p:spPr>
          <a:xfrm>
            <a:off x="311700" y="1152475"/>
            <a:ext cx="57462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770"/>
              <a:buFont typeface="Arial"/>
              <a:buNone/>
            </a:pPr>
            <a:r>
              <a:rPr lang="pl" sz="1180"/>
              <a:t>Co roku 19 marca w malowniczym parku Buskett Gardens pod Rabatem na Malcie odbywa się tradycyjny festyn ku czci św. Józefa. Uroczystości rozpoczyna poranna msza polowa pod gołym niebem, po której wierni w barwnej procesji niosą figurę świętego przez zacienione alejki ogrodu.</a:t>
            </a:r>
            <a:endParaRPr sz="1180"/>
          </a:p>
          <a:p>
            <a:pPr marL="0" lvl="0" indent="0" algn="l" rtl="0">
              <a:spcBef>
                <a:spcPts val="1200"/>
              </a:spcBef>
              <a:spcAft>
                <a:spcPts val="0"/>
              </a:spcAft>
              <a:buClr>
                <a:schemeClr val="dk1"/>
              </a:buClr>
              <a:buSzPts val="770"/>
              <a:buFont typeface="Arial"/>
              <a:buNone/>
            </a:pPr>
            <a:r>
              <a:rPr lang="pl" sz="1180"/>
              <a:t>Przez cały dzień teren festynu tętni życiem – na drewnianych stoiskach można kupić rękodzieło (koronki, ceramikę) oraz skosztować lokalnych specjałów, takich jak chrupiąca ftira, małe, nadziewane pastizzi czy słodkie kannoli. Wśród atrakcji nie brakuje koncertów tradycyjnej għany (maltańskich pieśni ludowych) i występów tanecznych, które przyciągają liczne grupy rodzinne. Dzieci bawią się przy dmuchańcach, malują twarze i uczestniczą w grach terenowych, a dorośli mogą sprawdzić się w turnieju petanque lub wciągającym konkursie przeciągania liny.</a:t>
            </a:r>
            <a:endParaRPr sz="1180"/>
          </a:p>
          <a:p>
            <a:pPr marL="0" lvl="0" indent="0" algn="l" rtl="0">
              <a:spcBef>
                <a:spcPts val="1200"/>
              </a:spcBef>
              <a:spcAft>
                <a:spcPts val="1200"/>
              </a:spcAft>
              <a:buSzPts val="770"/>
              <a:buNone/>
            </a:pPr>
            <a:r>
              <a:rPr lang="pl" sz="1180"/>
              <a:t>Na stoisku św. Józefa serwowany jest charakterystyczny chleb z sezamem oraz orzeźwiający sok migdałowy, zwany ġulepp tal-ġojżi. Zwieńczeniem święta jest wieczorny pokaz sztucznych ogni, który rozświetla niebo nad bujną zielenią Buskett Gardens. Festyn ma kameralny, swojski charakter i stanowi wyjątkową okazję do obcowania z miejscową tradycją, kulturą i kulinariami w wiosennej scenerii Malty.</a:t>
            </a:r>
            <a:endParaRPr sz="1280"/>
          </a:p>
        </p:txBody>
      </p:sp>
      <p:sp>
        <p:nvSpPr>
          <p:cNvPr id="69" name="Google Shape;69;p15"/>
          <p:cNvSpPr txBox="1">
            <a:spLocks noGrp="1"/>
          </p:cNvSpPr>
          <p:nvPr>
            <p:ph type="body" idx="2"/>
          </p:nvPr>
        </p:nvSpPr>
        <p:spPr>
          <a:xfrm rot="10800000">
            <a:off x="8832200" y="4568800"/>
            <a:ext cx="32400" cy="54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pic>
        <p:nvPicPr>
          <p:cNvPr id="70" name="Google Shape;70;p15" title="IMG-20250504-WA0010.jpg"/>
          <p:cNvPicPr preferRelativeResize="0"/>
          <p:nvPr/>
        </p:nvPicPr>
        <p:blipFill>
          <a:blip r:embed="rId3">
            <a:alphaModFix/>
          </a:blip>
          <a:stretch>
            <a:fillRect/>
          </a:stretch>
        </p:blipFill>
        <p:spPr>
          <a:xfrm>
            <a:off x="6057900" y="445025"/>
            <a:ext cx="2781302" cy="278130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Victoria- stolica Gozo</a:t>
            </a:r>
            <a:endParaRPr/>
          </a:p>
        </p:txBody>
      </p:sp>
      <p:sp>
        <p:nvSpPr>
          <p:cNvPr id="76" name="Google Shape;76;p16"/>
          <p:cNvSpPr txBox="1">
            <a:spLocks noGrp="1"/>
          </p:cNvSpPr>
          <p:nvPr>
            <p:ph type="body" idx="1"/>
          </p:nvPr>
        </p:nvSpPr>
        <p:spPr>
          <a:xfrm>
            <a:off x="311700" y="1152475"/>
            <a:ext cx="5263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dirty="0"/>
              <a:t>Victoria, stolica wyspy Gozo w archipelagu maltańskim, to niewielkie miasteczko liczące około 7 000 mieszkańców. Założona w XVII wieku, słynie przede wszystkim z imponującej Cytadeli górującej nad miastem, z rozległymi murami obronnymi i wąskimi uliczkami wypełnionymi zabytkowymi budynkami. </a:t>
            </a:r>
            <a:r>
              <a:rPr lang="pl" dirty="0" smtClean="0"/>
              <a:t>     W </a:t>
            </a:r>
            <a:r>
              <a:rPr lang="pl" dirty="0"/>
              <a:t>sercu Victorii znajduje się plac Pjazza Indipendenza z katedrą św. Jerzego, a wokół rozciągają się klimatyczne kawiarnie i małe sklepy rzemieślnicze. Miasto jest też ośrodkiem administracyjnym i kulturalnym Gozo, z kilkoma muzeami (m.in. Venus of Malta) oraz corocznymi festiwalami religijnymi i folklorystycznymi, które nadają mu autentyczny, lokalny charakter.</a:t>
            </a:r>
            <a:endParaRPr dirty="0"/>
          </a:p>
        </p:txBody>
      </p:sp>
      <p:sp>
        <p:nvSpPr>
          <p:cNvPr id="77" name="Google Shape;77;p16"/>
          <p:cNvSpPr txBox="1">
            <a:spLocks noGrp="1"/>
          </p:cNvSpPr>
          <p:nvPr>
            <p:ph type="body" idx="2"/>
          </p:nvPr>
        </p:nvSpPr>
        <p:spPr>
          <a:xfrm>
            <a:off x="8674100" y="4267200"/>
            <a:ext cx="158100" cy="3018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pic>
        <p:nvPicPr>
          <p:cNvPr id="78" name="Google Shape;78;p16" title="IMG-20250504-WA0011.jpg"/>
          <p:cNvPicPr preferRelativeResize="0"/>
          <p:nvPr/>
        </p:nvPicPr>
        <p:blipFill>
          <a:blip r:embed="rId3">
            <a:alphaModFix/>
          </a:blip>
          <a:stretch>
            <a:fillRect/>
          </a:stretch>
        </p:blipFill>
        <p:spPr>
          <a:xfrm>
            <a:off x="5495450" y="1017713"/>
            <a:ext cx="3264000" cy="2448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MDINA-dawna stolica</a:t>
            </a:r>
            <a:endParaRPr/>
          </a:p>
        </p:txBody>
      </p:sp>
      <p:sp>
        <p:nvSpPr>
          <p:cNvPr id="84" name="Google Shape;84;p17"/>
          <p:cNvSpPr txBox="1">
            <a:spLocks noGrp="1"/>
          </p:cNvSpPr>
          <p:nvPr>
            <p:ph type="body" idx="1"/>
          </p:nvPr>
        </p:nvSpPr>
        <p:spPr>
          <a:xfrm>
            <a:off x="311700" y="1152475"/>
            <a:ext cx="50985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pl" sz="1600"/>
              <a:t>Mdina, zwana „Cichym Miastem”, to dawna stolica Malty, położona na wzgórzu w centralnej części wyspy. Otoczona masywnymi mury obronnymi z XIV–XVII w., zachowała wąskie, kręte uliczki i zabudowę w stylu gotyckim i barokowym. W jej sercu znajduje się Katedra św. Pawła z bogato zdobionym wnętrzem oraz Pałac Vilhena, dziś muzeum sztuki. Miejsce emanuje spokojem — pojazdy są tu prawie całkowicie zakazane, co potęguje średniowieczną atmosferę. Mdina oferuje też punkt widokowy – bastiony z panoramą na całą Maltę.</a:t>
            </a:r>
            <a:endParaRPr sz="1600"/>
          </a:p>
          <a:p>
            <a:pPr marL="0" lvl="0" indent="0" algn="l" rtl="0">
              <a:spcBef>
                <a:spcPts val="1200"/>
              </a:spcBef>
              <a:spcAft>
                <a:spcPts val="0"/>
              </a:spcAft>
              <a:buClr>
                <a:schemeClr val="dk1"/>
              </a:buClr>
              <a:buSzPts val="1100"/>
              <a:buFont typeface="Arial"/>
              <a:buNone/>
            </a:pPr>
            <a:endParaRPr sz="1600"/>
          </a:p>
          <a:p>
            <a:pPr marL="0" lvl="0" indent="0" algn="l" rtl="0">
              <a:spcBef>
                <a:spcPts val="0"/>
              </a:spcBef>
              <a:spcAft>
                <a:spcPts val="1200"/>
              </a:spcAft>
              <a:buNone/>
            </a:pPr>
            <a:endParaRPr/>
          </a:p>
        </p:txBody>
      </p:sp>
      <p:sp>
        <p:nvSpPr>
          <p:cNvPr id="85" name="Google Shape;85;p17"/>
          <p:cNvSpPr txBox="1">
            <a:spLocks noGrp="1"/>
          </p:cNvSpPr>
          <p:nvPr>
            <p:ph type="body" idx="2"/>
          </p:nvPr>
        </p:nvSpPr>
        <p:spPr>
          <a:xfrm>
            <a:off x="8712200" y="4406900"/>
            <a:ext cx="120000" cy="162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pic>
        <p:nvPicPr>
          <p:cNvPr id="86" name="Google Shape;86;p17" title="IMG-20250504-WA0014.jpg"/>
          <p:cNvPicPr preferRelativeResize="0"/>
          <p:nvPr/>
        </p:nvPicPr>
        <p:blipFill>
          <a:blip r:embed="rId3">
            <a:alphaModFix/>
          </a:blip>
          <a:stretch>
            <a:fillRect/>
          </a:stretch>
        </p:blipFill>
        <p:spPr>
          <a:xfrm>
            <a:off x="5286375" y="209325"/>
            <a:ext cx="3688851" cy="45753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Rotunda w Mosta</a:t>
            </a:r>
            <a:endParaRPr/>
          </a:p>
        </p:txBody>
      </p:sp>
      <p:sp>
        <p:nvSpPr>
          <p:cNvPr id="92" name="Google Shape;92;p18"/>
          <p:cNvSpPr txBox="1">
            <a:spLocks noGrp="1"/>
          </p:cNvSpPr>
          <p:nvPr>
            <p:ph type="body" idx="1"/>
          </p:nvPr>
        </p:nvSpPr>
        <p:spPr>
          <a:xfrm>
            <a:off x="311700" y="1152475"/>
            <a:ext cx="46668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1200"/>
              </a:spcBef>
              <a:spcAft>
                <a:spcPts val="0"/>
              </a:spcAft>
              <a:buClr>
                <a:schemeClr val="dk1"/>
              </a:buClr>
              <a:buSzPct val="68750"/>
              <a:buFont typeface="Arial"/>
              <a:buNone/>
            </a:pPr>
            <a:r>
              <a:rPr lang="pl" sz="1600"/>
              <a:t>Rotunda w Mosta (Mostynska Kopuła) to imponująca neoklasyczna bazylika pw. Wniebowzięcia Najświętszej Maryi Panny, ukończona w 1860 roku. Jej olbrzymia kopuła ma 37,2 m średnicy – jedną z największych na świecie – i jest niemal wierną repliką rzymskiego Panteonu. Wnętrze zdobią liczne witraże i malowidła ścienne, a pod posadzką znajduje się oryginalna bomba lotnicza z II wojny światowej, która nie wybuchła podczas niemieckiego nalotu w 1942 roku. Rotunda w Mosta jest czynna codziennie i stanowi jeden z </a:t>
            </a:r>
            <a:r>
              <a:rPr lang="pl"/>
              <a:t>najważniejszych zabytków sakralnych na Malcie.</a:t>
            </a:r>
            <a:endParaRPr/>
          </a:p>
          <a:p>
            <a:pPr marL="0" lvl="0" indent="0" algn="l" rtl="0">
              <a:spcBef>
                <a:spcPts val="1200"/>
              </a:spcBef>
              <a:spcAft>
                <a:spcPts val="1200"/>
              </a:spcAft>
              <a:buNone/>
            </a:pPr>
            <a:endParaRPr/>
          </a:p>
        </p:txBody>
      </p:sp>
      <p:sp>
        <p:nvSpPr>
          <p:cNvPr id="93" name="Google Shape;93;p18"/>
          <p:cNvSpPr txBox="1">
            <a:spLocks noGrp="1"/>
          </p:cNvSpPr>
          <p:nvPr>
            <p:ph type="body" idx="2"/>
          </p:nvPr>
        </p:nvSpPr>
        <p:spPr>
          <a:xfrm>
            <a:off x="8636000" y="4330700"/>
            <a:ext cx="196200" cy="238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pic>
        <p:nvPicPr>
          <p:cNvPr id="94" name="Google Shape;94;p18" title="IMG-20250504-WA0016.jpg"/>
          <p:cNvPicPr preferRelativeResize="0"/>
          <p:nvPr/>
        </p:nvPicPr>
        <p:blipFill>
          <a:blip r:embed="rId3">
            <a:alphaModFix/>
          </a:blip>
          <a:stretch>
            <a:fillRect/>
          </a:stretch>
        </p:blipFill>
        <p:spPr>
          <a:xfrm>
            <a:off x="5320275" y="661263"/>
            <a:ext cx="2865732" cy="382097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Marsaxlokk</a:t>
            </a:r>
            <a:endParaRPr/>
          </a:p>
        </p:txBody>
      </p:sp>
      <p:sp>
        <p:nvSpPr>
          <p:cNvPr id="100" name="Google Shape;100;p19"/>
          <p:cNvSpPr txBox="1">
            <a:spLocks noGrp="1"/>
          </p:cNvSpPr>
          <p:nvPr>
            <p:ph type="body" idx="1"/>
          </p:nvPr>
        </p:nvSpPr>
        <p:spPr>
          <a:xfrm>
            <a:off x="311700" y="1152475"/>
            <a:ext cx="4488900" cy="38640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None/>
            </a:pPr>
            <a:r>
              <a:rPr lang="pl" sz="1700"/>
              <a:t>Marsaxlokk to malownicza, tradycyjna wioska rybacka na południowym wschodzie Malty, znana z kolorowych łodzi luzzu z charakterystycznymi „oczami Ozyrysa”. Nad spokojną zatoką rozciąga się codzienny targ rybny, gdzie lokalni rybacy sprzedają świeże połowy. W niedzielę odbywa się tętniący życiem targ spożywczy i rękodzielniczy. </a:t>
            </a:r>
            <a:endParaRPr sz="1700"/>
          </a:p>
        </p:txBody>
      </p:sp>
      <p:sp>
        <p:nvSpPr>
          <p:cNvPr id="101" name="Google Shape;101;p19"/>
          <p:cNvSpPr txBox="1">
            <a:spLocks noGrp="1"/>
          </p:cNvSpPr>
          <p:nvPr>
            <p:ph type="body" idx="2"/>
          </p:nvPr>
        </p:nvSpPr>
        <p:spPr>
          <a:xfrm>
            <a:off x="8724900" y="4406900"/>
            <a:ext cx="107400" cy="162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pic>
        <p:nvPicPr>
          <p:cNvPr id="102" name="Google Shape;102;p19" title="IMG-20250504-WA0017.jpg"/>
          <p:cNvPicPr preferRelativeResize="0"/>
          <p:nvPr/>
        </p:nvPicPr>
        <p:blipFill>
          <a:blip r:embed="rId3">
            <a:alphaModFix/>
          </a:blip>
          <a:stretch>
            <a:fillRect/>
          </a:stretch>
        </p:blipFill>
        <p:spPr>
          <a:xfrm>
            <a:off x="5336775" y="445025"/>
            <a:ext cx="2851949" cy="4362127"/>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Ogrody San Anton</a:t>
            </a:r>
            <a:endParaRPr/>
          </a:p>
        </p:txBody>
      </p:sp>
      <p:sp>
        <p:nvSpPr>
          <p:cNvPr id="108" name="Google Shape;108;p20"/>
          <p:cNvSpPr txBox="1">
            <a:spLocks noGrp="1"/>
          </p:cNvSpPr>
          <p:nvPr>
            <p:ph type="body" idx="1"/>
          </p:nvPr>
        </p:nvSpPr>
        <p:spPr>
          <a:xfrm>
            <a:off x="311700" y="1152475"/>
            <a:ext cx="4438200" cy="34164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Clr>
                <a:schemeClr val="dk1"/>
              </a:buClr>
              <a:buSzPts val="1100"/>
              <a:buFont typeface="Arial"/>
              <a:buNone/>
            </a:pPr>
            <a:r>
              <a:rPr lang="pl" sz="1600"/>
              <a:t>Ogrody San Anton to rozległy, barokowy ogród przy pałacu prezydenckim w Attard na Malcie. Założone w XVII w. przez Wielkiego Mistrza Antoine’a de Paule, imponują bujną roślinnością – egzotycznymi palmami, cytrusami i rzeźbami mitologicznymi. W centrum ogrodów znajduje się staw z fontanną i… para przyjaznych królików, które swobodnie biegają po alejkach. To ulubione miejsce spacerów mieszkańców i turystów, z widokiem na pobliskie wzgórza i maltańskie wioski.</a:t>
            </a:r>
            <a:endParaRPr sz="1600"/>
          </a:p>
          <a:p>
            <a:pPr marL="0" lvl="0" indent="0" algn="l" rtl="0">
              <a:spcBef>
                <a:spcPts val="1200"/>
              </a:spcBef>
              <a:spcAft>
                <a:spcPts val="0"/>
              </a:spcAft>
              <a:buClr>
                <a:schemeClr val="dk1"/>
              </a:buClr>
              <a:buSzPts val="1100"/>
              <a:buFont typeface="Arial"/>
              <a:buNone/>
            </a:pPr>
            <a:endParaRPr/>
          </a:p>
          <a:p>
            <a:pPr marL="0" lvl="0" indent="0" algn="l" rtl="0">
              <a:spcBef>
                <a:spcPts val="0"/>
              </a:spcBef>
              <a:spcAft>
                <a:spcPts val="1200"/>
              </a:spcAft>
              <a:buNone/>
            </a:pPr>
            <a:endParaRPr/>
          </a:p>
        </p:txBody>
      </p:sp>
      <p:sp>
        <p:nvSpPr>
          <p:cNvPr id="109" name="Google Shape;109;p20"/>
          <p:cNvSpPr txBox="1">
            <a:spLocks noGrp="1"/>
          </p:cNvSpPr>
          <p:nvPr>
            <p:ph type="body" idx="2"/>
          </p:nvPr>
        </p:nvSpPr>
        <p:spPr>
          <a:xfrm>
            <a:off x="8775700" y="4508500"/>
            <a:ext cx="56700" cy="60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endParaRPr/>
          </a:p>
        </p:txBody>
      </p:sp>
      <p:pic>
        <p:nvPicPr>
          <p:cNvPr id="110" name="Google Shape;110;p20" title="IMG-20250504-WA0018.jpg"/>
          <p:cNvPicPr preferRelativeResize="0"/>
          <p:nvPr/>
        </p:nvPicPr>
        <p:blipFill>
          <a:blip r:embed="rId3">
            <a:alphaModFix/>
          </a:blip>
          <a:stretch>
            <a:fillRect/>
          </a:stretch>
        </p:blipFill>
        <p:spPr>
          <a:xfrm>
            <a:off x="5071750" y="445025"/>
            <a:ext cx="2865732" cy="382097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t>Blue Grotto</a:t>
            </a:r>
            <a:endParaRPr/>
          </a:p>
        </p:txBody>
      </p:sp>
      <p:sp>
        <p:nvSpPr>
          <p:cNvPr id="116" name="Google Shape;116;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pl"/>
              <a:t>Blue Grotto na Malcie to popularna atrakcja turystyczna położona w pobliżu miejscowości Żurrieq, na południowo-zachodnim wybrzeżu wyspy. Jest to system morskich jaskiń i łuków skalnych, znany z krystalicznie czystej wody i niezwykłych odcieni błękitu, które powstają dzięki grze światła słonecznego odbijającego się od dna i wapiennych ścian.</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None/>
            </a:pPr>
            <a:r>
              <a:rPr lang="pl"/>
              <a:t>Można tam popłynąć łódką z małego portu, a miejsce jest też chętnie odwiedzane przez nurków i fotografów. To jedno z najbardziej malowniczych miejsc na Malcie.</a:t>
            </a:r>
            <a:endParaRPr/>
          </a:p>
        </p:txBody>
      </p:sp>
      <p:sp>
        <p:nvSpPr>
          <p:cNvPr id="117" name="Google Shape;117;p21"/>
          <p:cNvSpPr txBox="1">
            <a:spLocks noGrp="1"/>
          </p:cNvSpPr>
          <p:nvPr>
            <p:ph type="body" idx="2"/>
          </p:nvPr>
        </p:nvSpPr>
        <p:spPr>
          <a:xfrm>
            <a:off x="4974675"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8" name="Google Shape;118;p21" title="IMG-20250504-WA0019.jpg"/>
          <p:cNvPicPr preferRelativeResize="0"/>
          <p:nvPr/>
        </p:nvPicPr>
        <p:blipFill>
          <a:blip r:embed="rId3">
            <a:alphaModFix/>
          </a:blip>
          <a:stretch>
            <a:fillRect/>
          </a:stretch>
        </p:blipFill>
        <p:spPr>
          <a:xfrm>
            <a:off x="4974675" y="209325"/>
            <a:ext cx="3857625" cy="4724852"/>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781</Words>
  <Application>Microsoft Office PowerPoint</Application>
  <PresentationFormat>Pokaz na ekranie (16:9)</PresentationFormat>
  <Paragraphs>46</Paragraphs>
  <Slides>11</Slides>
  <Notes>9</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11</vt:i4>
      </vt:variant>
    </vt:vector>
  </HeadingPairs>
  <TitlesOfParts>
    <vt:vector size="17" baseType="lpstr">
      <vt:lpstr>Amasis MT Pro Black</vt:lpstr>
      <vt:lpstr>Arial</vt:lpstr>
      <vt:lpstr>Calibri</vt:lpstr>
      <vt:lpstr>Candara</vt:lpstr>
      <vt:lpstr>Times New Roman</vt:lpstr>
      <vt:lpstr>Simple Light</vt:lpstr>
      <vt:lpstr>           Dofinansowane przez                       Unię Europejską                                             ERASMUS+                                         MALTA 2025</vt:lpstr>
      <vt:lpstr>Valetta</vt:lpstr>
      <vt:lpstr>Tradycyjny festyn ku czci św. Józefa</vt:lpstr>
      <vt:lpstr>Victoria- stolica Gozo</vt:lpstr>
      <vt:lpstr>MDINA-dawna stolica</vt:lpstr>
      <vt:lpstr>Rotunda w Mosta</vt:lpstr>
      <vt:lpstr>Marsaxlokk</vt:lpstr>
      <vt:lpstr>Ogrody San Anton</vt:lpstr>
      <vt:lpstr>Blue Grotto</vt:lpstr>
      <vt:lpstr>St Nicholas College, Middle School, Rabat</vt:lpstr>
      <vt:lpstr>Dofinansowane przez  Unię Europejską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ERASMUS+       MALTA 2025</dc:title>
  <cp:lastModifiedBy>Uczeń</cp:lastModifiedBy>
  <cp:revision>4</cp:revision>
  <dcterms:modified xsi:type="dcterms:W3CDTF">2025-05-29T10:34:14Z</dcterms:modified>
</cp:coreProperties>
</file>